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300" r:id="rId3"/>
    <p:sldId id="258" r:id="rId4"/>
    <p:sldId id="262" r:id="rId5"/>
    <p:sldId id="286" r:id="rId6"/>
    <p:sldId id="259" r:id="rId7"/>
    <p:sldId id="260" r:id="rId8"/>
    <p:sldId id="263" r:id="rId9"/>
    <p:sldId id="270" r:id="rId10"/>
    <p:sldId id="272" r:id="rId11"/>
    <p:sldId id="273" r:id="rId12"/>
    <p:sldId id="285" r:id="rId13"/>
    <p:sldId id="299" r:id="rId14"/>
    <p:sldId id="264" r:id="rId15"/>
    <p:sldId id="301" r:id="rId16"/>
    <p:sldId id="265" r:id="rId17"/>
    <p:sldId id="274" r:id="rId18"/>
    <p:sldId id="297" r:id="rId19"/>
    <p:sldId id="276" r:id="rId20"/>
    <p:sldId id="280" r:id="rId21"/>
    <p:sldId id="277" r:id="rId22"/>
    <p:sldId id="291" r:id="rId23"/>
    <p:sldId id="278" r:id="rId24"/>
    <p:sldId id="293" r:id="rId25"/>
    <p:sldId id="289" r:id="rId26"/>
    <p:sldId id="279" r:id="rId27"/>
    <p:sldId id="268" r:id="rId28"/>
    <p:sldId id="269" r:id="rId29"/>
    <p:sldId id="288" r:id="rId30"/>
    <p:sldId id="281"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576" autoAdjust="0"/>
  </p:normalViewPr>
  <p:slideViewPr>
    <p:cSldViewPr snapToGrid="0" snapToObjects="1">
      <p:cViewPr varScale="1">
        <p:scale>
          <a:sx n="91" d="100"/>
          <a:sy n="91" d="100"/>
        </p:scale>
        <p:origin x="-696"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96"/>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839CF-D804-5043-A800-BEB557C1603C}" type="datetimeFigureOut">
              <a:rPr lang="en-US" smtClean="0"/>
              <a:t>11/24/13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7B0A58-5D87-F04C-BB7B-FBC77DB98FFB}" type="slidenum">
              <a:rPr lang="en-US" smtClean="0"/>
              <a:t>‹#›</a:t>
            </a:fld>
            <a:endParaRPr lang="en-US"/>
          </a:p>
        </p:txBody>
      </p:sp>
    </p:spTree>
    <p:extLst>
      <p:ext uri="{BB962C8B-B14F-4D97-AF65-F5344CB8AC3E}">
        <p14:creationId xmlns:p14="http://schemas.microsoft.com/office/powerpoint/2010/main" val="35989707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pull</a:t>
            </a:r>
            <a:r>
              <a:rPr lang="en-US" baseline="0" dirty="0" smtClean="0"/>
              <a:t> a David </a:t>
            </a:r>
            <a:r>
              <a:rPr lang="en-US" baseline="0" dirty="0" err="1" smtClean="0"/>
              <a:t>Brillinger</a:t>
            </a:r>
            <a:r>
              <a:rPr lang="en-US" baseline="0" dirty="0" smtClean="0"/>
              <a:t> and not talk about reproducible research</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a:t>
            </a:fld>
            <a:endParaRPr lang="en-US"/>
          </a:p>
        </p:txBody>
      </p:sp>
    </p:spTree>
    <p:extLst>
      <p:ext uri="{BB962C8B-B14F-4D97-AF65-F5344CB8AC3E}">
        <p14:creationId xmlns:p14="http://schemas.microsoft.com/office/powerpoint/2010/main" val="2784331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Authors and Readers</a:t>
            </a:r>
            <a:r>
              <a:rPr lang="en-US" baseline="0" dirty="0" smtClean="0"/>
              <a:t> want to go in opposite directions</a:t>
            </a:r>
          </a:p>
          <a:p>
            <a:endParaRPr lang="en-US" baseline="0" dirty="0" smtClean="0"/>
          </a:p>
          <a:p>
            <a:r>
              <a:rPr lang="en-US" baseline="0" dirty="0" smtClean="0"/>
              <a:t>Why don’t we meet in the middle?</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7</a:t>
            </a:fld>
            <a:endParaRPr lang="en-US"/>
          </a:p>
        </p:txBody>
      </p:sp>
    </p:spTree>
    <p:extLst>
      <p:ext uri="{BB962C8B-B14F-4D97-AF65-F5344CB8AC3E}">
        <p14:creationId xmlns:p14="http://schemas.microsoft.com/office/powerpoint/2010/main" val="283774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are many examples of analyses that were reproducible but still wrong. Yes, but we discovered them! So what? What has been the impact of discovering that an analysis is bad? Yes, it’s better than nothing, but wouldn’t we rather prevent bad analysis?</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8</a:t>
            </a:fld>
            <a:endParaRPr lang="en-US"/>
          </a:p>
        </p:txBody>
      </p:sp>
    </p:spTree>
    <p:extLst>
      <p:ext uri="{BB962C8B-B14F-4D97-AF65-F5344CB8AC3E}">
        <p14:creationId xmlns:p14="http://schemas.microsoft.com/office/powerpoint/2010/main" val="2318428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there’s a problem with an analysis, r</a:t>
            </a:r>
            <a:r>
              <a:rPr lang="en-US" dirty="0" smtClean="0"/>
              <a:t>eproducible research allows</a:t>
            </a:r>
            <a:r>
              <a:rPr lang="en-US" baseline="0" dirty="0" smtClean="0"/>
              <a:t> someone to discover it. Wouldn’t it be better if the analysis were done right in the first place?</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11</a:t>
            </a:fld>
            <a:endParaRPr lang="en-US"/>
          </a:p>
        </p:txBody>
      </p:sp>
    </p:spTree>
    <p:extLst>
      <p:ext uri="{BB962C8B-B14F-4D97-AF65-F5344CB8AC3E}">
        <p14:creationId xmlns:p14="http://schemas.microsoft.com/office/powerpoint/2010/main" val="202207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there’s a problem with an analysis, r</a:t>
            </a:r>
            <a:r>
              <a:rPr lang="en-US" dirty="0" smtClean="0"/>
              <a:t>eproducible research allows</a:t>
            </a:r>
            <a:r>
              <a:rPr lang="en-US" baseline="0" dirty="0" smtClean="0"/>
              <a:t> someone to discover it. Wouldn’t it be better if the analysis were done right in the first place?</a:t>
            </a:r>
            <a:r>
              <a:rPr lang="en-US" baseline="0" dirty="0"/>
              <a:t> </a:t>
            </a:r>
            <a:endParaRPr lang="en-US" baseline="0" dirty="0" smtClean="0"/>
          </a:p>
          <a:p>
            <a:endParaRPr lang="en-US" baseline="0" dirty="0" smtClean="0"/>
          </a:p>
          <a:p>
            <a:r>
              <a:rPr lang="en-US" baseline="0" dirty="0" smtClean="0"/>
              <a:t>We need to SHIFT OUR EFFORTS to focus on the red box.</a:t>
            </a:r>
          </a:p>
        </p:txBody>
      </p:sp>
      <p:sp>
        <p:nvSpPr>
          <p:cNvPr id="4" name="Slide Number Placeholder 3"/>
          <p:cNvSpPr>
            <a:spLocks noGrp="1"/>
          </p:cNvSpPr>
          <p:nvPr>
            <p:ph type="sldNum" sz="quarter" idx="10"/>
          </p:nvPr>
        </p:nvSpPr>
        <p:spPr/>
        <p:txBody>
          <a:bodyPr/>
          <a:lstStyle/>
          <a:p>
            <a:fld id="{1A7B0A58-5D87-F04C-BB7B-FBC77DB98FFB}" type="slidenum">
              <a:rPr lang="en-US" smtClean="0"/>
              <a:t>12</a:t>
            </a:fld>
            <a:endParaRPr lang="en-US"/>
          </a:p>
        </p:txBody>
      </p:sp>
    </p:spTree>
    <p:extLst>
      <p:ext uri="{BB962C8B-B14F-4D97-AF65-F5344CB8AC3E}">
        <p14:creationId xmlns:p14="http://schemas.microsoft.com/office/powerpoint/2010/main" val="202207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 only going to get involved if you have an interest in</a:t>
            </a:r>
            <a:r>
              <a:rPr lang="en-US" baseline="0" dirty="0" smtClean="0"/>
              <a:t> the area. It’s okay if your interest is in the scientific truth, but what if it’s not?</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14</a:t>
            </a:fld>
            <a:endParaRPr lang="en-US"/>
          </a:p>
        </p:txBody>
      </p:sp>
    </p:spTree>
    <p:extLst>
      <p:ext uri="{BB962C8B-B14F-4D97-AF65-F5344CB8AC3E}">
        <p14:creationId xmlns:p14="http://schemas.microsoft.com/office/powerpoint/2010/main" val="588398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Size of the box is proportional to the interest in “</a:t>
            </a:r>
            <a:r>
              <a:rPr lang="en-US" baseline="0" dirty="0" smtClean="0"/>
              <a:t>reproducing” your work</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15</a:t>
            </a:fld>
            <a:endParaRPr lang="en-US"/>
          </a:p>
        </p:txBody>
      </p:sp>
    </p:spTree>
    <p:extLst>
      <p:ext uri="{BB962C8B-B14F-4D97-AF65-F5344CB8AC3E}">
        <p14:creationId xmlns:p14="http://schemas.microsoft.com/office/powerpoint/2010/main" val="2542685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 someone</a:t>
            </a:r>
            <a:r>
              <a:rPr lang="en-US" baseline="0" dirty="0" smtClean="0"/>
              <a:t> wrote their own function to invert a matrix. Why????</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18</a:t>
            </a:fld>
            <a:endParaRPr lang="en-US"/>
          </a:p>
        </p:txBody>
      </p:sp>
    </p:spTree>
    <p:extLst>
      <p:ext uri="{BB962C8B-B14F-4D97-AF65-F5344CB8AC3E}">
        <p14:creationId xmlns:p14="http://schemas.microsoft.com/office/powerpoint/2010/main" val="4065164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Clinical protocols are very</a:t>
            </a:r>
            <a:r>
              <a:rPr lang="en-US" baseline="0" dirty="0" smtClean="0"/>
              <a:t> detailed – except for the data analysis part which is full of vague generalities</a:t>
            </a:r>
            <a:endParaRPr lang="en-US" dirty="0"/>
          </a:p>
        </p:txBody>
      </p:sp>
      <p:sp>
        <p:nvSpPr>
          <p:cNvPr id="4" name="Slide Number Placeholder 3"/>
          <p:cNvSpPr>
            <a:spLocks noGrp="1"/>
          </p:cNvSpPr>
          <p:nvPr>
            <p:ph type="sldNum" sz="quarter" idx="10"/>
          </p:nvPr>
        </p:nvSpPr>
        <p:spPr/>
        <p:txBody>
          <a:bodyPr/>
          <a:lstStyle/>
          <a:p>
            <a:fld id="{1A7B0A58-5D87-F04C-BB7B-FBC77DB98FFB}" type="slidenum">
              <a:rPr lang="en-US" smtClean="0"/>
              <a:t>19</a:t>
            </a:fld>
            <a:endParaRPr lang="en-US"/>
          </a:p>
        </p:txBody>
      </p:sp>
    </p:spTree>
    <p:extLst>
      <p:ext uri="{BB962C8B-B14F-4D97-AF65-F5344CB8AC3E}">
        <p14:creationId xmlns:p14="http://schemas.microsoft.com/office/powerpoint/2010/main" val="828889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42192650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367647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033752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3169733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87D2CF1-2078-C143-919F-A341155A0035}" type="datetimeFigureOut">
              <a:rPr lang="en-US" smtClean="0"/>
              <a:t>11/24/13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1234821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322970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87D2CF1-2078-C143-919F-A341155A0035}" type="datetimeFigureOut">
              <a:rPr lang="en-US" smtClean="0"/>
              <a:t>11/24/13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2505165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87D2CF1-2078-C143-919F-A341155A0035}" type="datetimeFigureOut">
              <a:rPr lang="en-US" smtClean="0"/>
              <a:t>11/24/13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8771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7D2CF1-2078-C143-919F-A341155A0035}" type="datetimeFigureOut">
              <a:rPr lang="en-US" smtClean="0"/>
              <a:t>11/24/13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48453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3320039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7D2CF1-2078-C143-919F-A341155A0035}" type="datetimeFigureOut">
              <a:rPr lang="en-US" smtClean="0"/>
              <a:t>11/24/13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3E8317-C681-644A-8B29-8F95D16C2832}" type="slidenum">
              <a:rPr lang="en-US" smtClean="0"/>
              <a:t>‹#›</a:t>
            </a:fld>
            <a:endParaRPr lang="en-US"/>
          </a:p>
        </p:txBody>
      </p:sp>
    </p:spTree>
    <p:extLst>
      <p:ext uri="{BB962C8B-B14F-4D97-AF65-F5344CB8AC3E}">
        <p14:creationId xmlns:p14="http://schemas.microsoft.com/office/powerpoint/2010/main" val="26023301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7D2CF1-2078-C143-919F-A341155A0035}" type="datetimeFigureOut">
              <a:rPr lang="en-US" smtClean="0"/>
              <a:t>11/24/13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E8317-C681-644A-8B29-8F95D16C2832}" type="slidenum">
              <a:rPr lang="en-US" smtClean="0"/>
              <a:t>‹#›</a:t>
            </a:fld>
            <a:endParaRPr lang="en-US"/>
          </a:p>
        </p:txBody>
      </p:sp>
    </p:spTree>
    <p:extLst>
      <p:ext uri="{BB962C8B-B14F-4D97-AF65-F5344CB8AC3E}">
        <p14:creationId xmlns:p14="http://schemas.microsoft.com/office/powerpoint/2010/main" val="1671538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image" Target="../media/image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goo.gl/Qvlhuv"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Reproducible Research with Evidence-based Data Analysis</a:t>
            </a:r>
            <a:endParaRPr lang="en-US" dirty="0"/>
          </a:p>
        </p:txBody>
      </p:sp>
      <p:sp>
        <p:nvSpPr>
          <p:cNvPr id="3" name="Subtitle 2"/>
          <p:cNvSpPr>
            <a:spLocks noGrp="1"/>
          </p:cNvSpPr>
          <p:nvPr>
            <p:ph type="subTitle" idx="1"/>
          </p:nvPr>
        </p:nvSpPr>
        <p:spPr>
          <a:xfrm>
            <a:off x="685799" y="3886199"/>
            <a:ext cx="7882557" cy="2872805"/>
          </a:xfrm>
        </p:spPr>
        <p:txBody>
          <a:bodyPr>
            <a:normAutofit/>
          </a:bodyPr>
          <a:lstStyle/>
          <a:p>
            <a:r>
              <a:rPr lang="en-US" dirty="0" smtClean="0"/>
              <a:t>Roger D. Peng, PhD</a:t>
            </a:r>
          </a:p>
          <a:p>
            <a:r>
              <a:rPr lang="en-US" sz="2400" i="1" dirty="0" smtClean="0"/>
              <a:t>Department of Biostatistics</a:t>
            </a:r>
          </a:p>
          <a:p>
            <a:r>
              <a:rPr lang="en-US" sz="2400" i="1" dirty="0" smtClean="0"/>
              <a:t>Johns Hopkins Bloomberg School of Public Health</a:t>
            </a:r>
          </a:p>
          <a:p>
            <a:r>
              <a:rPr lang="en-US" sz="2400" dirty="0" smtClean="0"/>
              <a:t>@</a:t>
            </a:r>
            <a:r>
              <a:rPr lang="en-US" sz="2400" dirty="0" err="1" smtClean="0"/>
              <a:t>simplystats</a:t>
            </a:r>
            <a:r>
              <a:rPr lang="en-US" sz="2400" dirty="0" smtClean="0"/>
              <a:t>, http://</a:t>
            </a:r>
            <a:r>
              <a:rPr lang="en-US" sz="2400" dirty="0" err="1" smtClean="0"/>
              <a:t>simplystatistics.org</a:t>
            </a:r>
            <a:endParaRPr lang="en-US" sz="2400" dirty="0"/>
          </a:p>
          <a:p>
            <a:endParaRPr lang="en-US" sz="2400" dirty="0" smtClean="0"/>
          </a:p>
          <a:p>
            <a:r>
              <a:rPr lang="en-US" sz="2400" smtClean="0"/>
              <a:t>BIRS 2013</a:t>
            </a:r>
            <a:endParaRPr lang="en-US" sz="2400" dirty="0"/>
          </a:p>
        </p:txBody>
      </p:sp>
    </p:spTree>
    <p:extLst>
      <p:ext uri="{BB962C8B-B14F-4D97-AF65-F5344CB8AC3E}">
        <p14:creationId xmlns:p14="http://schemas.microsoft.com/office/powerpoint/2010/main" val="387202774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normAutofit/>
          </a:bodyPr>
          <a:lstStyle/>
          <a:p>
            <a:r>
              <a:rPr lang="en-US" dirty="0" smtClean="0"/>
              <a:t>An Analogy from Asthma</a:t>
            </a:r>
            <a:endParaRPr lang="en-US" dirty="0"/>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Allergen Exposure</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Specific </a:t>
            </a:r>
            <a:r>
              <a:rPr lang="en-US" dirty="0" err="1" smtClean="0"/>
              <a:t>IgE</a:t>
            </a:r>
            <a:r>
              <a:rPr lang="en-US" dirty="0"/>
              <a:t> </a:t>
            </a:r>
            <a:r>
              <a:rPr lang="en-US" dirty="0" smtClean="0"/>
              <a:t>+ sensitized mast cells</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Inflammatory mediators (histamine, </a:t>
            </a:r>
            <a:r>
              <a:rPr lang="en-US" dirty="0" err="1" smtClean="0"/>
              <a:t>leukotrienes</a:t>
            </a:r>
            <a:r>
              <a:rPr lang="en-US" dirty="0" smtClean="0"/>
              <a:t>)</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Vasodilation, mucous (symptoms), bronchoconstriction</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232146" y="4465027"/>
            <a:ext cx="1747891" cy="819274"/>
          </a:xfrm>
          <a:prstGeom prst="rect">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Environmental Intervention</a:t>
            </a:r>
            <a:endParaRPr lang="en-US" dirty="0"/>
          </a:p>
        </p:txBody>
      </p: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a:t>
            </a:r>
            <a:r>
              <a:rPr lang="en-US" dirty="0" err="1" smtClean="0"/>
              <a:t>IgE</a:t>
            </a:r>
            <a:endParaRPr lang="en-US" dirty="0"/>
          </a:p>
        </p:txBody>
      </p:sp>
      <p:sp>
        <p:nvSpPr>
          <p:cNvPr id="24" name="Oval 23"/>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Anti-inflammatory</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47"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4" idx="0"/>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250913" cy="369332"/>
          </a:xfrm>
          <a:prstGeom prst="rect">
            <a:avLst/>
          </a:prstGeom>
          <a:noFill/>
        </p:spPr>
        <p:txBody>
          <a:bodyPr wrap="none" rtlCol="0">
            <a:spAutoFit/>
          </a:bodyPr>
          <a:lstStyle/>
          <a:p>
            <a:r>
              <a:rPr lang="en-US" dirty="0" smtClean="0"/>
              <a:t>Medication</a:t>
            </a:r>
            <a:endParaRPr lang="en-US" dirty="0"/>
          </a:p>
        </p:txBody>
      </p:sp>
      <p:cxnSp>
        <p:nvCxnSpPr>
          <p:cNvPr id="36" name="Straight Arrow Connector 35"/>
          <p:cNvCxnSpPr>
            <a:stCxn id="20" idx="0"/>
            <a:endCxn id="8" idx="2"/>
          </p:cNvCxnSpPr>
          <p:nvPr/>
        </p:nvCxnSpPr>
        <p:spPr>
          <a:xfrm flipV="1">
            <a:off x="1106092" y="3522855"/>
            <a:ext cx="0" cy="942172"/>
          </a:xfrm>
          <a:prstGeom prst="straightConnector1">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47" name="Oval 46"/>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Anti-mediator</a:t>
            </a:r>
            <a:endParaRPr lang="en-US" dirty="0"/>
          </a:p>
        </p:txBody>
      </p:sp>
    </p:spTree>
    <p:extLst>
      <p:ext uri="{BB962C8B-B14F-4D97-AF65-F5344CB8AC3E}">
        <p14:creationId xmlns:p14="http://schemas.microsoft.com/office/powerpoint/2010/main" val="3783890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0" grpId="0" animBg="1"/>
      <p:bldP spid="23" grpId="0" animBg="1"/>
      <p:bldP spid="24" grpId="0" animBg="1"/>
      <p:bldP spid="34" grpId="0"/>
      <p:bldP spid="4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normAutofit/>
          </a:bodyPr>
          <a:lstStyle/>
          <a:p>
            <a:r>
              <a:rPr lang="en-US" dirty="0" smtClean="0"/>
              <a:t>Scientific Dissemination Process</a:t>
            </a:r>
            <a:endParaRPr lang="en-US" dirty="0"/>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Research conducted</a:t>
            </a:r>
            <a:r>
              <a:rPr lang="en-US" dirty="0"/>
              <a:t> </a:t>
            </a:r>
            <a:r>
              <a:rPr lang="en-US" dirty="0" smtClean="0"/>
              <a:t>(problematic?)</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submitted to journal</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publication</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Post-publication review</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Editor’s judgment</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47"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29" idx="0"/>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440043" cy="369332"/>
          </a:xfrm>
          <a:prstGeom prst="rect">
            <a:avLst/>
          </a:prstGeom>
          <a:noFill/>
        </p:spPr>
        <p:txBody>
          <a:bodyPr wrap="none" rtlCol="0">
            <a:spAutoFit/>
          </a:bodyPr>
          <a:lstStyle/>
          <a:p>
            <a:r>
              <a:rPr lang="en-US" dirty="0" smtClean="0"/>
              <a:t>“Medication”</a:t>
            </a:r>
            <a:endParaRPr lang="en-US" dirty="0"/>
          </a:p>
        </p:txBody>
      </p:sp>
      <p:sp>
        <p:nvSpPr>
          <p:cNvPr id="47" name="Oval 46"/>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Peer review</a:t>
            </a:r>
            <a:endParaRPr lang="en-US" dirty="0"/>
          </a:p>
        </p:txBody>
      </p:sp>
      <p:sp>
        <p:nvSpPr>
          <p:cNvPr id="29" name="Oval 28"/>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Reproducible research</a:t>
            </a:r>
            <a:endParaRPr lang="en-US" dirty="0"/>
          </a:p>
        </p:txBody>
      </p:sp>
    </p:spTree>
    <p:extLst>
      <p:ext uri="{BB962C8B-B14F-4D97-AF65-F5344CB8AC3E}">
        <p14:creationId xmlns:p14="http://schemas.microsoft.com/office/powerpoint/2010/main" val="3783890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23" grpId="0" animBg="1"/>
      <p:bldP spid="34" grpId="0"/>
      <p:bldP spid="47" grpId="0" animBg="1"/>
      <p:bldP spid="2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2198520" y="4232912"/>
            <a:ext cx="6822585" cy="1938947"/>
          </a:xfrm>
          <a:prstGeom prst="rect">
            <a:avLst/>
          </a:prstGeom>
          <a:gradFill flip="none" rotWithShape="1">
            <a:gsLst>
              <a:gs pos="0">
                <a:schemeClr val="accent1">
                  <a:tint val="100000"/>
                  <a:shade val="100000"/>
                  <a:satMod val="130000"/>
                  <a:alpha val="24000"/>
                </a:schemeClr>
              </a:gs>
              <a:gs pos="100000">
                <a:schemeClr val="accent1">
                  <a:tint val="50000"/>
                  <a:shade val="100000"/>
                  <a:satMod val="350000"/>
                  <a:alpha val="2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itle 6"/>
          <p:cNvSpPr>
            <a:spLocks noGrp="1"/>
          </p:cNvSpPr>
          <p:nvPr>
            <p:ph type="title"/>
          </p:nvPr>
        </p:nvSpPr>
        <p:spPr/>
        <p:txBody>
          <a:bodyPr/>
          <a:lstStyle/>
          <a:p>
            <a:r>
              <a:rPr lang="en-US" dirty="0"/>
              <a:t>Scientific Dissemination Process</a:t>
            </a:r>
          </a:p>
        </p:txBody>
      </p:sp>
      <p:sp>
        <p:nvSpPr>
          <p:cNvPr id="8" name="Rounded Rectangle 7"/>
          <p:cNvSpPr/>
          <p:nvPr/>
        </p:nvSpPr>
        <p:spPr>
          <a:xfrm>
            <a:off x="232146"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Research conducted</a:t>
            </a:r>
            <a:r>
              <a:rPr lang="en-US" dirty="0"/>
              <a:t> </a:t>
            </a:r>
            <a:r>
              <a:rPr lang="en-US" dirty="0" smtClean="0"/>
              <a:t>(problematic?)</a:t>
            </a:r>
            <a:endParaRPr lang="en-US" dirty="0"/>
          </a:p>
        </p:txBody>
      </p:sp>
      <p:sp>
        <p:nvSpPr>
          <p:cNvPr id="9" name="Rounded Rectangle 8"/>
          <p:cNvSpPr/>
          <p:nvPr/>
        </p:nvSpPr>
        <p:spPr>
          <a:xfrm>
            <a:off x="2378234"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submitted to journal</a:t>
            </a:r>
            <a:endParaRPr lang="en-US" dirty="0"/>
          </a:p>
        </p:txBody>
      </p:sp>
      <p:sp>
        <p:nvSpPr>
          <p:cNvPr id="10" name="Rounded Rectangle 9"/>
          <p:cNvSpPr/>
          <p:nvPr/>
        </p:nvSpPr>
        <p:spPr>
          <a:xfrm>
            <a:off x="4537979" y="2293965"/>
            <a:ext cx="1747891"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Paper publication</a:t>
            </a:r>
            <a:endParaRPr lang="en-US" dirty="0"/>
          </a:p>
        </p:txBody>
      </p:sp>
      <p:sp>
        <p:nvSpPr>
          <p:cNvPr id="11" name="Rounded Rectangle 10"/>
          <p:cNvSpPr/>
          <p:nvPr/>
        </p:nvSpPr>
        <p:spPr>
          <a:xfrm>
            <a:off x="6759429" y="2293965"/>
            <a:ext cx="2261676" cy="122889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Post-publication review</a:t>
            </a:r>
            <a:endParaRPr lang="en-US" dirty="0"/>
          </a:p>
        </p:txBody>
      </p:sp>
      <p:cxnSp>
        <p:nvCxnSpPr>
          <p:cNvPr id="13" name="Straight Arrow Connector 12"/>
          <p:cNvCxnSpPr>
            <a:stCxn id="8" idx="3"/>
            <a:endCxn id="9" idx="1"/>
          </p:cNvCxnSpPr>
          <p:nvPr/>
        </p:nvCxnSpPr>
        <p:spPr>
          <a:xfrm>
            <a:off x="1980037" y="2908410"/>
            <a:ext cx="39819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9" idx="3"/>
            <a:endCxn id="10" idx="1"/>
          </p:cNvCxnSpPr>
          <p:nvPr/>
        </p:nvCxnSpPr>
        <p:spPr>
          <a:xfrm>
            <a:off x="4126125" y="2908410"/>
            <a:ext cx="41185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0" idx="3"/>
            <a:endCxn id="11" idx="1"/>
          </p:cNvCxnSpPr>
          <p:nvPr/>
        </p:nvCxnSpPr>
        <p:spPr>
          <a:xfrm>
            <a:off x="6285870" y="2908410"/>
            <a:ext cx="47355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232146" y="4465027"/>
            <a:ext cx="1747891" cy="819274"/>
          </a:xfrm>
          <a:prstGeom prst="rect">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t>
            </a:r>
            <a:endParaRPr lang="en-US" dirty="0"/>
          </a:p>
        </p:txBody>
      </p:sp>
      <p:sp>
        <p:nvSpPr>
          <p:cNvPr id="23" name="Oval 22"/>
          <p:cNvSpPr/>
          <p:nvPr/>
        </p:nvSpPr>
        <p:spPr>
          <a:xfrm>
            <a:off x="2426028" y="4465027"/>
            <a:ext cx="1652304"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Editor’s judgment</a:t>
            </a:r>
            <a:endParaRPr lang="en-US" dirty="0"/>
          </a:p>
        </p:txBody>
      </p:sp>
      <p:cxnSp>
        <p:nvCxnSpPr>
          <p:cNvPr id="26" name="Straight Arrow Connector 25"/>
          <p:cNvCxnSpPr>
            <a:stCxn id="23" idx="0"/>
            <a:endCxn id="9" idx="2"/>
          </p:cNvCxnSpPr>
          <p:nvPr/>
        </p:nvCxnSpPr>
        <p:spPr>
          <a:xfrm flipV="1">
            <a:off x="3252180"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endCxn id="10" idx="2"/>
          </p:cNvCxnSpPr>
          <p:nvPr/>
        </p:nvCxnSpPr>
        <p:spPr>
          <a:xfrm flipH="1" flipV="1">
            <a:off x="5411925" y="3522855"/>
            <a:ext cx="2478342" cy="942172"/>
          </a:xfrm>
          <a:prstGeom prst="straightConnector1">
            <a:avLst/>
          </a:prstGeom>
          <a:ln>
            <a:prstDash val="dash"/>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endCxn id="11" idx="2"/>
          </p:cNvCxnSpPr>
          <p:nvPr/>
        </p:nvCxnSpPr>
        <p:spPr>
          <a:xfrm flipV="1">
            <a:off x="7890267"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4933986" y="5693287"/>
            <a:ext cx="1440043" cy="369332"/>
          </a:xfrm>
          <a:prstGeom prst="rect">
            <a:avLst/>
          </a:prstGeom>
          <a:noFill/>
        </p:spPr>
        <p:txBody>
          <a:bodyPr wrap="none" rtlCol="0">
            <a:spAutoFit/>
          </a:bodyPr>
          <a:lstStyle/>
          <a:p>
            <a:r>
              <a:rPr lang="en-US" dirty="0" smtClean="0"/>
              <a:t>“Medication”</a:t>
            </a:r>
            <a:endParaRPr lang="en-US" dirty="0"/>
          </a:p>
        </p:txBody>
      </p:sp>
      <p:cxnSp>
        <p:nvCxnSpPr>
          <p:cNvPr id="36" name="Straight Arrow Connector 35"/>
          <p:cNvCxnSpPr>
            <a:stCxn id="20" idx="0"/>
            <a:endCxn id="8" idx="2"/>
          </p:cNvCxnSpPr>
          <p:nvPr/>
        </p:nvCxnSpPr>
        <p:spPr>
          <a:xfrm flipV="1">
            <a:off x="1106092" y="3522855"/>
            <a:ext cx="0" cy="942172"/>
          </a:xfrm>
          <a:prstGeom prst="straightConnector1">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4408364" y="4465027"/>
            <a:ext cx="2007121"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Peer review</a:t>
            </a:r>
            <a:endParaRPr lang="en-US" dirty="0"/>
          </a:p>
        </p:txBody>
      </p:sp>
      <p:cxnSp>
        <p:nvCxnSpPr>
          <p:cNvPr id="32" name="Straight Arrow Connector 31"/>
          <p:cNvCxnSpPr>
            <a:stCxn id="31" idx="0"/>
            <a:endCxn id="10" idx="2"/>
          </p:cNvCxnSpPr>
          <p:nvPr/>
        </p:nvCxnSpPr>
        <p:spPr>
          <a:xfrm flipV="1">
            <a:off x="5411925" y="3522855"/>
            <a:ext cx="0" cy="9421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6818318" y="4465027"/>
            <a:ext cx="2143898" cy="81927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Reproducible research</a:t>
            </a:r>
            <a:endParaRPr lang="en-US" dirty="0"/>
          </a:p>
        </p:txBody>
      </p:sp>
    </p:spTree>
    <p:extLst>
      <p:ext uri="{BB962C8B-B14F-4D97-AF65-F5344CB8AC3E}">
        <p14:creationId xmlns:p14="http://schemas.microsoft.com/office/powerpoint/2010/main" val="923374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Lee_article.pdf"/>
          <p:cNvPicPr>
            <a:picLocks noChangeAspect="1"/>
          </p:cNvPicPr>
          <p:nvPr/>
        </p:nvPicPr>
        <p:blipFill>
          <a:blip r:embed="rId2"/>
          <a:stretch>
            <a:fillRect/>
          </a:stretch>
        </p:blipFill>
        <p:spPr>
          <a:xfrm>
            <a:off x="3581400" y="4030684"/>
            <a:ext cx="5312129" cy="2674639"/>
          </a:xfrm>
          <a:prstGeom prst="rect">
            <a:avLst/>
          </a:prstGeom>
          <a:ln>
            <a:solidFill>
              <a:schemeClr val="accent1"/>
            </a:solidFill>
          </a:ln>
        </p:spPr>
      </p:pic>
      <p:sp>
        <p:nvSpPr>
          <p:cNvPr id="4" name="Title 3"/>
          <p:cNvSpPr>
            <a:spLocks noGrp="1"/>
          </p:cNvSpPr>
          <p:nvPr>
            <p:ph type="title"/>
          </p:nvPr>
        </p:nvSpPr>
        <p:spPr>
          <a:xfrm>
            <a:off x="457200" y="0"/>
            <a:ext cx="8229600" cy="1143000"/>
          </a:xfrm>
        </p:spPr>
        <p:txBody>
          <a:bodyPr>
            <a:normAutofit fontScale="90000"/>
          </a:bodyPr>
          <a:lstStyle/>
          <a:p>
            <a:r>
              <a:rPr lang="en-US" dirty="0"/>
              <a:t>Reproducible Research at </a:t>
            </a:r>
            <a:r>
              <a:rPr lang="en-US" i="1" dirty="0"/>
              <a:t>Biostatistics</a:t>
            </a:r>
            <a:endParaRPr lang="en-US" dirty="0"/>
          </a:p>
        </p:txBody>
      </p:sp>
      <p:pic>
        <p:nvPicPr>
          <p:cNvPr id="7" name="Picture 6" descr="Cook_article.pdf"/>
          <p:cNvPicPr>
            <a:picLocks noChangeAspect="1"/>
          </p:cNvPicPr>
          <p:nvPr/>
        </p:nvPicPr>
        <p:blipFill>
          <a:blip r:embed="rId3"/>
          <a:stretch>
            <a:fillRect/>
          </a:stretch>
        </p:blipFill>
        <p:spPr>
          <a:xfrm>
            <a:off x="3526780" y="1278893"/>
            <a:ext cx="5384800" cy="2628900"/>
          </a:xfrm>
          <a:prstGeom prst="rect">
            <a:avLst/>
          </a:prstGeom>
          <a:ln>
            <a:solidFill>
              <a:schemeClr val="accent1"/>
            </a:solidFill>
          </a:ln>
        </p:spPr>
      </p:pic>
      <p:pic>
        <p:nvPicPr>
          <p:cNvPr id="2" name="Picture 1" descr="Screen Shot 2013-08-13 at 4.02.3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65" y="2935184"/>
            <a:ext cx="5011198" cy="3608062"/>
          </a:xfrm>
          <a:prstGeom prst="rect">
            <a:avLst/>
          </a:prstGeom>
          <a:ln>
            <a:solidFill>
              <a:schemeClr val="accent1"/>
            </a:solidFill>
          </a:ln>
        </p:spPr>
      </p:pic>
    </p:spTree>
    <p:extLst>
      <p:ext uri="{BB962C8B-B14F-4D97-AF65-F5344CB8AC3E}">
        <p14:creationId xmlns:p14="http://schemas.microsoft.com/office/powerpoint/2010/main" val="13498435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Who Reproduces Research?</a:t>
            </a:r>
            <a:endParaRPr lang="en-US" dirty="0"/>
          </a:p>
        </p:txBody>
      </p:sp>
      <p:sp>
        <p:nvSpPr>
          <p:cNvPr id="3" name="Content Placeholder 2"/>
          <p:cNvSpPr>
            <a:spLocks noGrp="1"/>
          </p:cNvSpPr>
          <p:nvPr>
            <p:ph idx="1"/>
          </p:nvPr>
        </p:nvSpPr>
        <p:spPr>
          <a:xfrm>
            <a:off x="457200" y="1600200"/>
            <a:ext cx="8229600" cy="4931561"/>
          </a:xfrm>
        </p:spPr>
        <p:txBody>
          <a:bodyPr>
            <a:normAutofit/>
          </a:bodyPr>
          <a:lstStyle/>
          <a:p>
            <a:r>
              <a:rPr lang="en-US" dirty="0" smtClean="0"/>
              <a:t>For reproducibility to be effective as a means to check validity, </a:t>
            </a:r>
            <a:r>
              <a:rPr lang="en-US" i="1" dirty="0" smtClean="0"/>
              <a:t>someone needs to do something</a:t>
            </a:r>
          </a:p>
          <a:p>
            <a:pPr lvl="1"/>
            <a:r>
              <a:rPr lang="en-US" dirty="0" smtClean="0"/>
              <a:t>Re-run the analysis; check results match</a:t>
            </a:r>
          </a:p>
          <a:p>
            <a:pPr lvl="1"/>
            <a:r>
              <a:rPr lang="en-US" dirty="0" smtClean="0"/>
              <a:t>Check the code for bugs/errors</a:t>
            </a:r>
          </a:p>
          <a:p>
            <a:pPr lvl="1"/>
            <a:r>
              <a:rPr lang="en-US" dirty="0" smtClean="0"/>
              <a:t>Try alternate approaches; check sensitivity</a:t>
            </a:r>
          </a:p>
          <a:p>
            <a:r>
              <a:rPr lang="en-US" dirty="0" smtClean="0"/>
              <a:t>The need for someone to do something is inherited from traditional notion of replication</a:t>
            </a:r>
          </a:p>
          <a:p>
            <a:r>
              <a:rPr lang="en-US" dirty="0" smtClean="0"/>
              <a:t>Who is “someone” and what are their goals?</a:t>
            </a:r>
          </a:p>
        </p:txBody>
      </p:sp>
    </p:spTree>
    <p:extLst>
      <p:ext uri="{BB962C8B-B14F-4D97-AF65-F5344CB8AC3E}">
        <p14:creationId xmlns:p14="http://schemas.microsoft.com/office/powerpoint/2010/main" val="57658615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Reproduces Research?</a:t>
            </a:r>
          </a:p>
        </p:txBody>
      </p:sp>
      <p:sp>
        <p:nvSpPr>
          <p:cNvPr id="4" name="Rectangle 3"/>
          <p:cNvSpPr/>
          <p:nvPr/>
        </p:nvSpPr>
        <p:spPr>
          <a:xfrm>
            <a:off x="457200" y="3735328"/>
            <a:ext cx="2635493" cy="109837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A</a:t>
            </a:r>
            <a:endParaRPr lang="en-US" sz="2400" dirty="0"/>
          </a:p>
        </p:txBody>
      </p:sp>
      <p:sp>
        <p:nvSpPr>
          <p:cNvPr id="5" name="Rectangle 4"/>
          <p:cNvSpPr/>
          <p:nvPr/>
        </p:nvSpPr>
        <p:spPr>
          <a:xfrm>
            <a:off x="4351194" y="2253415"/>
            <a:ext cx="1151934" cy="709918"/>
          </a:xfrm>
          <a:prstGeom prst="rect">
            <a:avLst/>
          </a:prstGeom>
          <a:solidFill>
            <a:schemeClr val="accent3"/>
          </a:solid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I don’t care</a:t>
            </a:r>
            <a:endParaRPr lang="en-US" sz="2400" dirty="0"/>
          </a:p>
        </p:txBody>
      </p:sp>
      <p:sp>
        <p:nvSpPr>
          <p:cNvPr id="6" name="Rectangle 5"/>
          <p:cNvSpPr/>
          <p:nvPr/>
        </p:nvSpPr>
        <p:spPr>
          <a:xfrm>
            <a:off x="4351193" y="4284517"/>
            <a:ext cx="2635493" cy="549188"/>
          </a:xfrm>
          <a:prstGeom prst="rect">
            <a:avLst/>
          </a:prstGeom>
          <a:solidFill>
            <a:srgbClr val="F79646"/>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B</a:t>
            </a:r>
            <a:endParaRPr lang="en-US" sz="2400" dirty="0"/>
          </a:p>
        </p:txBody>
      </p:sp>
      <p:sp>
        <p:nvSpPr>
          <p:cNvPr id="7" name="Rectangle 6"/>
          <p:cNvSpPr/>
          <p:nvPr/>
        </p:nvSpPr>
        <p:spPr>
          <a:xfrm>
            <a:off x="4351193" y="5106803"/>
            <a:ext cx="3054444" cy="1583930"/>
          </a:xfrm>
          <a:prstGeom prst="rect">
            <a:avLst/>
          </a:prstGeom>
          <a:solidFill>
            <a:schemeClr val="accent4"/>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not A</a:t>
            </a:r>
            <a:endParaRPr lang="en-US" sz="2400" dirty="0"/>
          </a:p>
        </p:txBody>
      </p:sp>
      <p:sp>
        <p:nvSpPr>
          <p:cNvPr id="8" name="TextBox 7"/>
          <p:cNvSpPr txBox="1"/>
          <p:nvPr/>
        </p:nvSpPr>
        <p:spPr>
          <a:xfrm>
            <a:off x="589197" y="1643942"/>
            <a:ext cx="2719464" cy="461665"/>
          </a:xfrm>
          <a:prstGeom prst="rect">
            <a:avLst/>
          </a:prstGeom>
          <a:noFill/>
        </p:spPr>
        <p:txBody>
          <a:bodyPr wrap="none" rtlCol="0">
            <a:spAutoFit/>
          </a:bodyPr>
          <a:lstStyle/>
          <a:p>
            <a:r>
              <a:rPr lang="en-US" sz="2400" dirty="0" smtClean="0"/>
              <a:t>Original Investigator</a:t>
            </a:r>
            <a:endParaRPr lang="en-US" sz="2400" dirty="0"/>
          </a:p>
        </p:txBody>
      </p:sp>
      <p:sp>
        <p:nvSpPr>
          <p:cNvPr id="9" name="TextBox 8"/>
          <p:cNvSpPr txBox="1"/>
          <p:nvPr/>
        </p:nvSpPr>
        <p:spPr>
          <a:xfrm>
            <a:off x="4720505" y="1643942"/>
            <a:ext cx="1770587" cy="461665"/>
          </a:xfrm>
          <a:prstGeom prst="rect">
            <a:avLst/>
          </a:prstGeom>
          <a:noFill/>
        </p:spPr>
        <p:txBody>
          <a:bodyPr wrap="none" rtlCol="0">
            <a:spAutoFit/>
          </a:bodyPr>
          <a:lstStyle/>
          <a:p>
            <a:r>
              <a:rPr lang="en-US" sz="2400" dirty="0" smtClean="0"/>
              <a:t>Reproducers</a:t>
            </a:r>
            <a:endParaRPr lang="en-US" sz="2400" dirty="0"/>
          </a:p>
        </p:txBody>
      </p:sp>
      <p:sp>
        <p:nvSpPr>
          <p:cNvPr id="10" name="Left Bracket 9"/>
          <p:cNvSpPr/>
          <p:nvPr/>
        </p:nvSpPr>
        <p:spPr>
          <a:xfrm>
            <a:off x="4120016" y="2652889"/>
            <a:ext cx="231178" cy="3259533"/>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2" name="Straight Arrow Connector 11"/>
          <p:cNvCxnSpPr>
            <a:stCxn id="4" idx="3"/>
            <a:endCxn id="10" idx="1"/>
          </p:cNvCxnSpPr>
          <p:nvPr/>
        </p:nvCxnSpPr>
        <p:spPr>
          <a:xfrm flipV="1">
            <a:off x="3092693" y="4282656"/>
            <a:ext cx="1027323" cy="186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4351193" y="3460072"/>
            <a:ext cx="2635493" cy="56802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The truth is A</a:t>
            </a:r>
            <a:endParaRPr lang="en-US" sz="2400" dirty="0"/>
          </a:p>
        </p:txBody>
      </p:sp>
      <p:sp>
        <p:nvSpPr>
          <p:cNvPr id="19" name="TextBox 18"/>
          <p:cNvSpPr txBox="1"/>
          <p:nvPr/>
        </p:nvSpPr>
        <p:spPr>
          <a:xfrm>
            <a:off x="7444407" y="3936838"/>
            <a:ext cx="1069524" cy="369332"/>
          </a:xfrm>
          <a:prstGeom prst="rect">
            <a:avLst/>
          </a:prstGeom>
          <a:noFill/>
        </p:spPr>
        <p:txBody>
          <a:bodyPr wrap="none" rtlCol="0">
            <a:spAutoFit/>
          </a:bodyPr>
          <a:lstStyle/>
          <a:p>
            <a:r>
              <a:rPr lang="en-US" dirty="0" smtClean="0"/>
              <a:t>Scientists</a:t>
            </a:r>
            <a:endParaRPr lang="en-US" dirty="0"/>
          </a:p>
        </p:txBody>
      </p:sp>
      <p:sp>
        <p:nvSpPr>
          <p:cNvPr id="20" name="TextBox 19"/>
          <p:cNvSpPr txBox="1"/>
          <p:nvPr/>
        </p:nvSpPr>
        <p:spPr>
          <a:xfrm>
            <a:off x="7528532" y="2273201"/>
            <a:ext cx="917124" cy="646331"/>
          </a:xfrm>
          <a:prstGeom prst="rect">
            <a:avLst/>
          </a:prstGeom>
          <a:noFill/>
        </p:spPr>
        <p:txBody>
          <a:bodyPr wrap="square" rtlCol="0">
            <a:spAutoFit/>
          </a:bodyPr>
          <a:lstStyle/>
          <a:p>
            <a:r>
              <a:rPr lang="en-US" dirty="0" smtClean="0"/>
              <a:t>General Public</a:t>
            </a:r>
            <a:endParaRPr lang="en-US" dirty="0"/>
          </a:p>
        </p:txBody>
      </p:sp>
      <p:sp>
        <p:nvSpPr>
          <p:cNvPr id="21" name="TextBox 20"/>
          <p:cNvSpPr txBox="1"/>
          <p:nvPr/>
        </p:nvSpPr>
        <p:spPr>
          <a:xfrm>
            <a:off x="7760667" y="5660836"/>
            <a:ext cx="644024" cy="369332"/>
          </a:xfrm>
          <a:prstGeom prst="rect">
            <a:avLst/>
          </a:prstGeom>
          <a:noFill/>
        </p:spPr>
        <p:txBody>
          <a:bodyPr wrap="square" rtlCol="0">
            <a:spAutoFit/>
          </a:bodyPr>
          <a:lstStyle/>
          <a:p>
            <a:r>
              <a:rPr lang="en-US" dirty="0" smtClean="0"/>
              <a:t>???</a:t>
            </a:r>
            <a:endParaRPr lang="en-US" dirty="0"/>
          </a:p>
        </p:txBody>
      </p:sp>
      <p:sp>
        <p:nvSpPr>
          <p:cNvPr id="23" name="Right Brace 22"/>
          <p:cNvSpPr/>
          <p:nvPr/>
        </p:nvSpPr>
        <p:spPr>
          <a:xfrm>
            <a:off x="6986687" y="3702362"/>
            <a:ext cx="250678" cy="9128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6294010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p:bldP spid="10" grpId="0" animBg="1"/>
      <p:bldP spid="14" grpId="0" animBg="1"/>
      <p:bldP spid="19" grpId="0"/>
      <p:bldP spid="20" grpId="0"/>
      <p:bldP spid="21" grpId="0"/>
      <p:bldP spid="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Story So Far</a:t>
            </a:r>
            <a:endParaRPr lang="en-US" dirty="0"/>
          </a:p>
        </p:txBody>
      </p:sp>
      <p:sp>
        <p:nvSpPr>
          <p:cNvPr id="3" name="Content Placeholder 2"/>
          <p:cNvSpPr>
            <a:spLocks noGrp="1"/>
          </p:cNvSpPr>
          <p:nvPr>
            <p:ph idx="1"/>
          </p:nvPr>
        </p:nvSpPr>
        <p:spPr>
          <a:xfrm>
            <a:off x="457200" y="1600200"/>
            <a:ext cx="8229600" cy="4697368"/>
          </a:xfrm>
        </p:spPr>
        <p:txBody>
          <a:bodyPr>
            <a:normAutofit fontScale="92500" lnSpcReduction="10000"/>
          </a:bodyPr>
          <a:lstStyle/>
          <a:p>
            <a:r>
              <a:rPr lang="en-US" dirty="0" smtClean="0"/>
              <a:t>Reproducibility brings transparency (</a:t>
            </a:r>
            <a:r>
              <a:rPr lang="en-US" dirty="0" err="1" smtClean="0"/>
              <a:t>wrt</a:t>
            </a:r>
            <a:r>
              <a:rPr lang="en-US" dirty="0" smtClean="0"/>
              <a:t> </a:t>
            </a:r>
            <a:r>
              <a:rPr lang="en-US" dirty="0" err="1" smtClean="0"/>
              <a:t>code+data</a:t>
            </a:r>
            <a:r>
              <a:rPr lang="en-US" dirty="0" smtClean="0"/>
              <a:t>) and increased transfer of knowledge</a:t>
            </a:r>
          </a:p>
          <a:p>
            <a:r>
              <a:rPr lang="en-US" dirty="0" smtClean="0"/>
              <a:t>A lot of discussion about how to get people to share data</a:t>
            </a:r>
          </a:p>
          <a:p>
            <a:r>
              <a:rPr lang="en-US" dirty="0" smtClean="0"/>
              <a:t>Key question of “can we trust this analysis?” is not addressed by reproducibility</a:t>
            </a:r>
          </a:p>
          <a:p>
            <a:r>
              <a:rPr lang="en-US" dirty="0" smtClean="0"/>
              <a:t>Reproducibility addresses potential problems long after they’ve occurred (“downstream”)</a:t>
            </a:r>
          </a:p>
          <a:p>
            <a:r>
              <a:rPr lang="en-US" dirty="0" smtClean="0"/>
              <a:t>Secondary analyses are inevitably </a:t>
            </a:r>
            <a:r>
              <a:rPr lang="en-US" dirty="0" err="1" smtClean="0"/>
              <a:t>coloured</a:t>
            </a:r>
            <a:r>
              <a:rPr lang="en-US" dirty="0" smtClean="0"/>
              <a:t> by the interests/motivations of others</a:t>
            </a:r>
          </a:p>
        </p:txBody>
      </p:sp>
    </p:spTree>
    <p:extLst>
      <p:ext uri="{BB962C8B-B14F-4D97-AF65-F5344CB8AC3E}">
        <p14:creationId xmlns:p14="http://schemas.microsoft.com/office/powerpoint/2010/main" val="248884892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Evidence-based Data Analysis</a:t>
            </a:r>
            <a:endParaRPr lang="en-US" dirty="0"/>
          </a:p>
        </p:txBody>
      </p:sp>
      <p:sp>
        <p:nvSpPr>
          <p:cNvPr id="3" name="Content Placeholder 2"/>
          <p:cNvSpPr>
            <a:spLocks noGrp="1"/>
          </p:cNvSpPr>
          <p:nvPr>
            <p:ph idx="1"/>
          </p:nvPr>
        </p:nvSpPr>
        <p:spPr/>
        <p:txBody>
          <a:bodyPr>
            <a:normAutofit lnSpcReduction="10000"/>
          </a:bodyPr>
          <a:lstStyle/>
          <a:p>
            <a:r>
              <a:rPr lang="en-US" dirty="0" smtClean="0"/>
              <a:t>Most data analyses involve stringing together many different tools and methods</a:t>
            </a:r>
          </a:p>
          <a:p>
            <a:r>
              <a:rPr lang="en-US" dirty="0" smtClean="0"/>
              <a:t>Some methods may be standard for a given field, but others are often applied ad hoc</a:t>
            </a:r>
          </a:p>
          <a:p>
            <a:r>
              <a:rPr lang="en-US" dirty="0" smtClean="0"/>
              <a:t>We should apply thoroughly studied (via statistical research), mutually agreed upon methods to analyze data whenever possible</a:t>
            </a:r>
          </a:p>
          <a:p>
            <a:r>
              <a:rPr lang="en-US" dirty="0" smtClean="0"/>
              <a:t>There should be evidence to justify the application of a given method</a:t>
            </a:r>
          </a:p>
        </p:txBody>
      </p:sp>
    </p:spTree>
    <p:extLst>
      <p:ext uri="{BB962C8B-B14F-4D97-AF65-F5344CB8AC3E}">
        <p14:creationId xmlns:p14="http://schemas.microsoft.com/office/powerpoint/2010/main" val="263249120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Evidence-based Histogram Bin Width</a:t>
            </a:r>
            <a:endParaRPr lang="en-US" dirty="0"/>
          </a:p>
        </p:txBody>
      </p:sp>
      <p:pic>
        <p:nvPicPr>
          <p:cNvPr id="4" name="Picture 3" descr="his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427" y="1363018"/>
            <a:ext cx="7687993" cy="5283379"/>
          </a:xfrm>
          <a:prstGeom prst="rect">
            <a:avLst/>
          </a:prstGeom>
        </p:spPr>
      </p:pic>
      <p:sp>
        <p:nvSpPr>
          <p:cNvPr id="5" name="TextBox 4"/>
          <p:cNvSpPr txBox="1"/>
          <p:nvPr/>
        </p:nvSpPr>
        <p:spPr>
          <a:xfrm>
            <a:off x="6715130" y="6122835"/>
            <a:ext cx="2428870" cy="369332"/>
          </a:xfrm>
          <a:prstGeom prst="rect">
            <a:avLst/>
          </a:prstGeom>
          <a:noFill/>
        </p:spPr>
        <p:txBody>
          <a:bodyPr wrap="none" rtlCol="0">
            <a:spAutoFit/>
          </a:bodyPr>
          <a:lstStyle/>
          <a:p>
            <a:r>
              <a:rPr lang="en-US" dirty="0" err="1" smtClean="0"/>
              <a:t>Sturges</a:t>
            </a:r>
            <a:r>
              <a:rPr lang="en-US" dirty="0" smtClean="0"/>
              <a:t> HA (1926), </a:t>
            </a:r>
            <a:r>
              <a:rPr lang="en-US" i="1" dirty="0" smtClean="0"/>
              <a:t>JASA</a:t>
            </a:r>
            <a:endParaRPr lang="en-US" dirty="0"/>
          </a:p>
        </p:txBody>
      </p:sp>
      <p:sp>
        <p:nvSpPr>
          <p:cNvPr id="6" name="TextBox 5"/>
          <p:cNvSpPr txBox="1"/>
          <p:nvPr/>
        </p:nvSpPr>
        <p:spPr>
          <a:xfrm>
            <a:off x="6295181" y="6476969"/>
            <a:ext cx="2848819" cy="369332"/>
          </a:xfrm>
          <a:prstGeom prst="rect">
            <a:avLst/>
          </a:prstGeom>
          <a:noFill/>
        </p:spPr>
        <p:txBody>
          <a:bodyPr wrap="none" rtlCol="0">
            <a:spAutoFit/>
          </a:bodyPr>
          <a:lstStyle/>
          <a:p>
            <a:r>
              <a:rPr lang="en-US" dirty="0" smtClean="0"/>
              <a:t>Scott DW (1979), </a:t>
            </a:r>
            <a:r>
              <a:rPr lang="en-US" i="1" dirty="0" err="1" smtClean="0"/>
              <a:t>Biometrika</a:t>
            </a:r>
            <a:endParaRPr lang="en-US" dirty="0"/>
          </a:p>
        </p:txBody>
      </p:sp>
    </p:spTree>
    <p:extLst>
      <p:ext uri="{BB962C8B-B14F-4D97-AF65-F5344CB8AC3E}">
        <p14:creationId xmlns:p14="http://schemas.microsoft.com/office/powerpoint/2010/main" val="31230941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Evidence-based Data Analysis</a:t>
            </a:r>
          </a:p>
        </p:txBody>
      </p:sp>
      <p:sp>
        <p:nvSpPr>
          <p:cNvPr id="3" name="Content Placeholder 2"/>
          <p:cNvSpPr>
            <a:spLocks noGrp="1"/>
          </p:cNvSpPr>
          <p:nvPr>
            <p:ph idx="1"/>
          </p:nvPr>
        </p:nvSpPr>
        <p:spPr/>
        <p:txBody>
          <a:bodyPr>
            <a:normAutofit fontScale="92500" lnSpcReduction="10000"/>
          </a:bodyPr>
          <a:lstStyle/>
          <a:p>
            <a:r>
              <a:rPr lang="en-US" dirty="0" smtClean="0"/>
              <a:t>Create analytic pipelines from evidence-based components – standardize it</a:t>
            </a:r>
          </a:p>
          <a:p>
            <a:r>
              <a:rPr lang="en-US" dirty="0" smtClean="0"/>
              <a:t>A </a:t>
            </a:r>
            <a:r>
              <a:rPr lang="en-US" i="1" dirty="0"/>
              <a:t>Deterministic Statistical Machine</a:t>
            </a:r>
            <a:r>
              <a:rPr lang="en-US" dirty="0"/>
              <a:t> </a:t>
            </a:r>
            <a:r>
              <a:rPr lang="en-US" dirty="0">
                <a:hlinkClick r:id="rId3"/>
              </a:rPr>
              <a:t>http://goo.gl/Qvlhuv</a:t>
            </a:r>
            <a:endParaRPr lang="en-US" dirty="0"/>
          </a:p>
          <a:p>
            <a:r>
              <a:rPr lang="en-US" dirty="0" smtClean="0"/>
              <a:t>Once an evidence-based analytic pipeline is established, we shouldn’t mess with it</a:t>
            </a:r>
            <a:endParaRPr lang="en-US" dirty="0"/>
          </a:p>
          <a:p>
            <a:pPr lvl="1"/>
            <a:r>
              <a:rPr lang="en-US" dirty="0" smtClean="0"/>
              <a:t>Analysis with a “</a:t>
            </a:r>
            <a:r>
              <a:rPr lang="en-US" dirty="0"/>
              <a:t>t</a:t>
            </a:r>
            <a:r>
              <a:rPr lang="en-US" dirty="0" smtClean="0"/>
              <a:t>ransparent box”</a:t>
            </a:r>
          </a:p>
          <a:p>
            <a:r>
              <a:rPr lang="en-US" dirty="0"/>
              <a:t>R</a:t>
            </a:r>
            <a:r>
              <a:rPr lang="en-US" dirty="0" smtClean="0"/>
              <a:t>educe the “researcher degrees of freedom”</a:t>
            </a:r>
          </a:p>
          <a:p>
            <a:r>
              <a:rPr lang="en-US" dirty="0" smtClean="0"/>
              <a:t>Analogous to a pre-specified clinical trial protocol</a:t>
            </a:r>
          </a:p>
        </p:txBody>
      </p:sp>
    </p:spTree>
    <p:extLst>
      <p:ext uri="{BB962C8B-B14F-4D97-AF65-F5344CB8AC3E}">
        <p14:creationId xmlns:p14="http://schemas.microsoft.com/office/powerpoint/2010/main" val="138354533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smtClean="0"/>
              <a:t>Coming Soon!</a:t>
            </a:r>
            <a:endParaRPr lang="en-US" dirty="0"/>
          </a:p>
        </p:txBody>
      </p:sp>
      <p:pic>
        <p:nvPicPr>
          <p:cNvPr id="8" name="Picture 7" descr="Screen Shot 2013-08-09 at 2.34.2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74920"/>
            <a:ext cx="8876013" cy="2701920"/>
          </a:xfrm>
          <a:prstGeom prst="rect">
            <a:avLst/>
          </a:prstGeom>
        </p:spPr>
      </p:pic>
      <p:pic>
        <p:nvPicPr>
          <p:cNvPr id="9" name="Picture 8" descr="Untitl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385" y="2261265"/>
            <a:ext cx="2676461" cy="2936817"/>
          </a:xfrm>
          <a:prstGeom prst="rect">
            <a:avLst/>
          </a:prstGeom>
        </p:spPr>
      </p:pic>
    </p:spTree>
    <p:extLst>
      <p:ext uri="{BB962C8B-B14F-4D97-AF65-F5344CB8AC3E}">
        <p14:creationId xmlns:p14="http://schemas.microsoft.com/office/powerpoint/2010/main" val="415164082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Deterministic Statistical Machine</a:t>
            </a:r>
            <a:endParaRPr lang="en-US" dirty="0"/>
          </a:p>
        </p:txBody>
      </p:sp>
      <p:sp>
        <p:nvSpPr>
          <p:cNvPr id="4" name="Rectangle 3"/>
          <p:cNvSpPr/>
          <p:nvPr/>
        </p:nvSpPr>
        <p:spPr>
          <a:xfrm>
            <a:off x="2009517" y="2623870"/>
            <a:ext cx="4102764" cy="2288907"/>
          </a:xfrm>
          <a:prstGeom prst="rect">
            <a:avLst/>
          </a:prstGeom>
          <a:noFill/>
          <a:ln w="1905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92056" y="2623871"/>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Dataset</a:t>
            </a:r>
            <a:endParaRPr lang="en-US" dirty="0"/>
          </a:p>
        </p:txBody>
      </p:sp>
      <p:sp>
        <p:nvSpPr>
          <p:cNvPr id="6" name="Rectangle 5"/>
          <p:cNvSpPr/>
          <p:nvPr/>
        </p:nvSpPr>
        <p:spPr>
          <a:xfrm>
            <a:off x="192056" y="3920724"/>
            <a:ext cx="1259262" cy="99205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Input metadata</a:t>
            </a:r>
            <a:endParaRPr lang="en-US" dirty="0"/>
          </a:p>
        </p:txBody>
      </p:sp>
      <p:sp>
        <p:nvSpPr>
          <p:cNvPr id="7" name="Right Bracket 6"/>
          <p:cNvSpPr/>
          <p:nvPr/>
        </p:nvSpPr>
        <p:spPr>
          <a:xfrm>
            <a:off x="1451318" y="3098400"/>
            <a:ext cx="153505" cy="1339849"/>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 name="Straight Arrow Connector 8"/>
          <p:cNvCxnSpPr>
            <a:stCxn id="7" idx="2"/>
            <a:endCxn id="4" idx="1"/>
          </p:cNvCxnSpPr>
          <p:nvPr/>
        </p:nvCxnSpPr>
        <p:spPr>
          <a:xfrm flipV="1">
            <a:off x="1604823" y="3768324"/>
            <a:ext cx="404694"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Rounded Rectangle 9"/>
          <p:cNvSpPr/>
          <p:nvPr/>
        </p:nvSpPr>
        <p:spPr>
          <a:xfrm>
            <a:off x="2163021" y="3433362"/>
            <a:ext cx="976848"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Preprocessing</a:t>
            </a:r>
            <a:endParaRPr lang="en-US" dirty="0"/>
          </a:p>
        </p:txBody>
      </p:sp>
      <p:sp>
        <p:nvSpPr>
          <p:cNvPr id="11" name="Rounded Rectangle 10"/>
          <p:cNvSpPr/>
          <p:nvPr/>
        </p:nvSpPr>
        <p:spPr>
          <a:xfrm>
            <a:off x="3421179" y="3433363"/>
            <a:ext cx="1113082"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Model Selection</a:t>
            </a:r>
            <a:endParaRPr lang="en-US" dirty="0"/>
          </a:p>
        </p:txBody>
      </p:sp>
      <p:sp>
        <p:nvSpPr>
          <p:cNvPr id="12" name="Rounded Rectangle 11"/>
          <p:cNvSpPr/>
          <p:nvPr/>
        </p:nvSpPr>
        <p:spPr>
          <a:xfrm>
            <a:off x="4783244" y="3433362"/>
            <a:ext cx="1259261" cy="669924"/>
          </a:xfrm>
          <a:prstGeom prst="roundRect">
            <a:avLst/>
          </a:prstGeom>
          <a:solidFill>
            <a:schemeClr val="accent2"/>
          </a:solid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Sensitivity analysis</a:t>
            </a:r>
            <a:endParaRPr lang="en-US" dirty="0"/>
          </a:p>
        </p:txBody>
      </p:sp>
      <p:cxnSp>
        <p:nvCxnSpPr>
          <p:cNvPr id="13" name="Straight Arrow Connector 12"/>
          <p:cNvCxnSpPr>
            <a:stCxn id="10" idx="3"/>
            <a:endCxn id="11" idx="1"/>
          </p:cNvCxnSpPr>
          <p:nvPr/>
        </p:nvCxnSpPr>
        <p:spPr>
          <a:xfrm>
            <a:off x="3139869" y="3768324"/>
            <a:ext cx="281310"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11" idx="3"/>
            <a:endCxn id="12" idx="1"/>
          </p:cNvCxnSpPr>
          <p:nvPr/>
        </p:nvCxnSpPr>
        <p:spPr>
          <a:xfrm flipV="1">
            <a:off x="4534261" y="3768324"/>
            <a:ext cx="248983" cy="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4" idx="3"/>
            <a:endCxn id="26" idx="1"/>
          </p:cNvCxnSpPr>
          <p:nvPr/>
        </p:nvCxnSpPr>
        <p:spPr>
          <a:xfrm>
            <a:off x="6112281" y="3768324"/>
            <a:ext cx="418649" cy="69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6652106" y="2609914"/>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Report</a:t>
            </a:r>
            <a:endParaRPr lang="en-US" dirty="0"/>
          </a:p>
        </p:txBody>
      </p:sp>
      <p:sp>
        <p:nvSpPr>
          <p:cNvPr id="23" name="Rectangle 22"/>
          <p:cNvSpPr/>
          <p:nvPr/>
        </p:nvSpPr>
        <p:spPr>
          <a:xfrm>
            <a:off x="6652106" y="3768325"/>
            <a:ext cx="1259262" cy="9769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Output parameters</a:t>
            </a:r>
            <a:endParaRPr lang="en-US" dirty="0"/>
          </a:p>
        </p:txBody>
      </p:sp>
      <p:sp>
        <p:nvSpPr>
          <p:cNvPr id="26" name="Left Bracket 25"/>
          <p:cNvSpPr/>
          <p:nvPr/>
        </p:nvSpPr>
        <p:spPr>
          <a:xfrm>
            <a:off x="6530930" y="3251928"/>
            <a:ext cx="121176" cy="1046754"/>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30" name="Elbow Connector 29"/>
          <p:cNvCxnSpPr>
            <a:stCxn id="22" idx="3"/>
            <a:endCxn id="31" idx="0"/>
          </p:cNvCxnSpPr>
          <p:nvPr/>
        </p:nvCxnSpPr>
        <p:spPr>
          <a:xfrm>
            <a:off x="7911368" y="3098400"/>
            <a:ext cx="336025" cy="2414518"/>
          </a:xfrm>
          <a:prstGeom prst="bentConnector2">
            <a:avLst/>
          </a:prstGeom>
          <a:ln>
            <a:solidFill>
              <a:schemeClr val="accent3"/>
            </a:solidFill>
            <a:prstDash val="dash"/>
            <a:tailEnd type="arrow"/>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7617762" y="5512918"/>
            <a:ext cx="1259262" cy="976972"/>
          </a:xfrm>
          <a:prstGeom prst="rect">
            <a:avLst/>
          </a:prstGeom>
          <a:solidFill>
            <a:schemeClr val="accent3"/>
          </a:solidFill>
          <a:ln>
            <a:solidFill>
              <a:srgbClr val="9BBB5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Public repository</a:t>
            </a:r>
            <a:endParaRPr lang="en-US" dirty="0"/>
          </a:p>
        </p:txBody>
      </p:sp>
      <p:cxnSp>
        <p:nvCxnSpPr>
          <p:cNvPr id="37" name="Straight Arrow Connector 36"/>
          <p:cNvCxnSpPr>
            <a:stCxn id="39" idx="0"/>
            <a:endCxn id="10" idx="2"/>
          </p:cNvCxnSpPr>
          <p:nvPr/>
        </p:nvCxnSpPr>
        <p:spPr>
          <a:xfrm flipV="1">
            <a:off x="2639148" y="4103286"/>
            <a:ext cx="12297" cy="1409632"/>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39" name="Rectangle 38"/>
          <p:cNvSpPr/>
          <p:nvPr/>
        </p:nvSpPr>
        <p:spPr>
          <a:xfrm>
            <a:off x="2009517" y="5512918"/>
            <a:ext cx="1259262" cy="767621"/>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cxnSp>
        <p:nvCxnSpPr>
          <p:cNvPr id="43" name="Straight Arrow Connector 42"/>
          <p:cNvCxnSpPr>
            <a:stCxn id="44" idx="0"/>
            <a:endCxn id="11" idx="2"/>
          </p:cNvCxnSpPr>
          <p:nvPr/>
        </p:nvCxnSpPr>
        <p:spPr>
          <a:xfrm flipH="1" flipV="1">
            <a:off x="3977720" y="4103287"/>
            <a:ext cx="17270" cy="1409630"/>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3365359" y="5512917"/>
            <a:ext cx="1259262" cy="767622"/>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cxnSp>
        <p:nvCxnSpPr>
          <p:cNvPr id="45" name="Straight Arrow Connector 44"/>
          <p:cNvCxnSpPr>
            <a:stCxn id="46" idx="0"/>
            <a:endCxn id="12" idx="2"/>
          </p:cNvCxnSpPr>
          <p:nvPr/>
        </p:nvCxnSpPr>
        <p:spPr>
          <a:xfrm flipH="1" flipV="1">
            <a:off x="5412875" y="4103286"/>
            <a:ext cx="13955" cy="1409633"/>
          </a:xfrm>
          <a:prstGeom prst="straightConnector1">
            <a:avLst/>
          </a:prstGeom>
          <a:ln>
            <a:solidFill>
              <a:schemeClr val="accent4"/>
            </a:solidFill>
            <a:tailEnd type="arrow"/>
          </a:ln>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4797199" y="5512919"/>
            <a:ext cx="1259262" cy="767620"/>
          </a:xfrm>
          <a:prstGeom prst="rect">
            <a:avLst/>
          </a:prstGeom>
          <a:solidFill>
            <a:schemeClr val="accent4"/>
          </a:solidFill>
          <a:ln>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Benchmark dataset</a:t>
            </a:r>
            <a:endParaRPr lang="en-US" dirty="0"/>
          </a:p>
        </p:txBody>
      </p:sp>
      <p:sp>
        <p:nvSpPr>
          <p:cNvPr id="27" name="Rectangle 26"/>
          <p:cNvSpPr/>
          <p:nvPr/>
        </p:nvSpPr>
        <p:spPr>
          <a:xfrm>
            <a:off x="7617762" y="1417638"/>
            <a:ext cx="1259262" cy="976972"/>
          </a:xfrm>
          <a:prstGeom prst="rect">
            <a:avLst/>
          </a:prstGeom>
          <a:solidFill>
            <a:schemeClr val="accent3"/>
          </a:solidFill>
          <a:ln>
            <a:solidFill>
              <a:srgbClr val="9BBB5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Methods section</a:t>
            </a:r>
            <a:endParaRPr lang="en-US" dirty="0"/>
          </a:p>
        </p:txBody>
      </p:sp>
      <p:cxnSp>
        <p:nvCxnSpPr>
          <p:cNvPr id="28" name="Elbow Connector 27"/>
          <p:cNvCxnSpPr>
            <a:stCxn id="22" idx="0"/>
            <a:endCxn id="27" idx="1"/>
          </p:cNvCxnSpPr>
          <p:nvPr/>
        </p:nvCxnSpPr>
        <p:spPr>
          <a:xfrm rot="5400000" flipH="1" flipV="1">
            <a:off x="7097854" y="2090007"/>
            <a:ext cx="703790" cy="336025"/>
          </a:xfrm>
          <a:prstGeom prst="bentConnector2">
            <a:avLst/>
          </a:prstGeom>
          <a:ln>
            <a:solidFill>
              <a:srgbClr val="9BBB59"/>
            </a:solidFill>
            <a:prstDash val="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529255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Case Study: Estimating Acute Effects of Ambient Air Pollution Exposure</a:t>
            </a:r>
            <a:endParaRPr lang="en-US" dirty="0"/>
          </a:p>
        </p:txBody>
      </p:sp>
      <p:sp>
        <p:nvSpPr>
          <p:cNvPr id="3" name="Content Placeholder 2"/>
          <p:cNvSpPr>
            <a:spLocks noGrp="1"/>
          </p:cNvSpPr>
          <p:nvPr>
            <p:ph idx="1"/>
          </p:nvPr>
        </p:nvSpPr>
        <p:spPr/>
        <p:txBody>
          <a:bodyPr>
            <a:normAutofit lnSpcReduction="10000"/>
          </a:bodyPr>
          <a:lstStyle/>
          <a:p>
            <a:r>
              <a:rPr lang="en-US" dirty="0" smtClean="0"/>
              <a:t>Acute/short-term effects typically estimated via panel studies or time series studies</a:t>
            </a:r>
          </a:p>
          <a:p>
            <a:r>
              <a:rPr lang="en-US" dirty="0" smtClean="0"/>
              <a:t>Work originated in late 1970s early 1980s</a:t>
            </a:r>
          </a:p>
          <a:p>
            <a:r>
              <a:rPr lang="en-US" dirty="0" smtClean="0"/>
              <a:t>Key </a:t>
            </a:r>
            <a:r>
              <a:rPr lang="en-US" dirty="0"/>
              <a:t>q</a:t>
            </a:r>
            <a:r>
              <a:rPr lang="en-US" dirty="0" smtClean="0"/>
              <a:t>uestion: “Are short-term changes in pollution associated with short-term changes in a population health outcome?”</a:t>
            </a:r>
          </a:p>
          <a:p>
            <a:r>
              <a:rPr lang="en-US" dirty="0" smtClean="0"/>
              <a:t>Studies usually conducted at community level</a:t>
            </a:r>
          </a:p>
          <a:p>
            <a:r>
              <a:rPr lang="en-US" dirty="0" smtClean="0"/>
              <a:t>Long history of statistical research investigating proper methods of analysis</a:t>
            </a:r>
            <a:endParaRPr lang="en-US" dirty="0"/>
          </a:p>
        </p:txBody>
      </p:sp>
    </p:spTree>
    <p:extLst>
      <p:ext uri="{BB962C8B-B14F-4D97-AF65-F5344CB8AC3E}">
        <p14:creationId xmlns:p14="http://schemas.microsoft.com/office/powerpoint/2010/main" val="162379979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York Data</a:t>
            </a:r>
            <a:endParaRPr lang="en-US" dirty="0"/>
          </a:p>
        </p:txBody>
      </p:sp>
      <p:pic>
        <p:nvPicPr>
          <p:cNvPr id="3" name="Picture 2" descr="ny-dat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542" y="1144522"/>
            <a:ext cx="6377426" cy="5615678"/>
          </a:xfrm>
          <a:prstGeom prst="rect">
            <a:avLst/>
          </a:prstGeom>
        </p:spPr>
      </p:pic>
    </p:spTree>
    <p:extLst>
      <p:ext uri="{BB962C8B-B14F-4D97-AF65-F5344CB8AC3E}">
        <p14:creationId xmlns:p14="http://schemas.microsoft.com/office/powerpoint/2010/main" val="233534534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Case Study: Estimating Acute Effects of Ambient Air Pollution Exposure</a:t>
            </a:r>
          </a:p>
        </p:txBody>
      </p:sp>
      <p:sp>
        <p:nvSpPr>
          <p:cNvPr id="3" name="Content Placeholder 2"/>
          <p:cNvSpPr>
            <a:spLocks noGrp="1"/>
          </p:cNvSpPr>
          <p:nvPr>
            <p:ph idx="1"/>
          </p:nvPr>
        </p:nvSpPr>
        <p:spPr/>
        <p:txBody>
          <a:bodyPr>
            <a:normAutofit/>
          </a:bodyPr>
          <a:lstStyle/>
          <a:p>
            <a:r>
              <a:rPr lang="en-US" dirty="0" smtClean="0"/>
              <a:t>Can we encode everything that we have found in statistical/epidemiological research into a single package?</a:t>
            </a:r>
          </a:p>
          <a:p>
            <a:r>
              <a:rPr lang="en-US" dirty="0" smtClean="0"/>
              <a:t>Time series studies do not have a huge range of variation; typically involves similar types of data and similar questions</a:t>
            </a:r>
          </a:p>
          <a:p>
            <a:r>
              <a:rPr lang="en-US" dirty="0" smtClean="0"/>
              <a:t>We can create a </a:t>
            </a:r>
            <a:r>
              <a:rPr lang="en-US" dirty="0"/>
              <a:t>d</a:t>
            </a:r>
            <a:r>
              <a:rPr lang="en-US" dirty="0" smtClean="0"/>
              <a:t>eterministic </a:t>
            </a:r>
            <a:r>
              <a:rPr lang="en-US" dirty="0"/>
              <a:t>s</a:t>
            </a:r>
            <a:r>
              <a:rPr lang="en-US" dirty="0" smtClean="0"/>
              <a:t>tatistical </a:t>
            </a:r>
            <a:r>
              <a:rPr lang="en-US" dirty="0"/>
              <a:t>m</a:t>
            </a:r>
            <a:r>
              <a:rPr lang="en-US" dirty="0" smtClean="0"/>
              <a:t>achine for this area? 	</a:t>
            </a:r>
            <a:endParaRPr lang="en-US" dirty="0"/>
          </a:p>
        </p:txBody>
      </p:sp>
    </p:spTree>
    <p:extLst>
      <p:ext uri="{BB962C8B-B14F-4D97-AF65-F5344CB8AC3E}">
        <p14:creationId xmlns:p14="http://schemas.microsoft.com/office/powerpoint/2010/main" val="90414179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DSM </a:t>
            </a:r>
            <a:r>
              <a:rPr lang="en-US" dirty="0" smtClean="0"/>
              <a:t>Modules for </a:t>
            </a:r>
            <a:r>
              <a:rPr lang="en-US" dirty="0"/>
              <a:t>Time Series Studies of Air Pollution and </a:t>
            </a:r>
            <a:r>
              <a:rPr lang="en-US" dirty="0" smtClean="0"/>
              <a:t>Health</a:t>
            </a:r>
            <a:endParaRPr lang="en-US" dirty="0"/>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smtClean="0"/>
              <a:t>Check for outliers, high leverage, </a:t>
            </a:r>
            <a:r>
              <a:rPr lang="en-US" dirty="0" err="1" smtClean="0"/>
              <a:t>overdispersion</a:t>
            </a:r>
            <a:endParaRPr lang="en-US" dirty="0"/>
          </a:p>
          <a:p>
            <a:pPr marL="514350" indent="-514350">
              <a:buFont typeface="+mj-lt"/>
              <a:buAutoNum type="arabicPeriod"/>
            </a:pPr>
            <a:r>
              <a:rPr lang="en-US" dirty="0" smtClean="0"/>
              <a:t>Fill in missing data? NO!</a:t>
            </a:r>
          </a:p>
          <a:p>
            <a:pPr marL="514350" indent="-514350">
              <a:buFont typeface="+mj-lt"/>
              <a:buAutoNum type="arabicPeriod"/>
            </a:pPr>
            <a:r>
              <a:rPr lang="en-US" dirty="0" smtClean="0"/>
              <a:t>Model selection: Estimate degrees of freedom to adjust for unmeasured confounders</a:t>
            </a:r>
          </a:p>
          <a:p>
            <a:pPr marL="914400" lvl="1" indent="-514350"/>
            <a:r>
              <a:rPr lang="en-US" dirty="0" smtClean="0"/>
              <a:t>Other aspects of model not as critical</a:t>
            </a:r>
          </a:p>
          <a:p>
            <a:pPr marL="514350" indent="-514350">
              <a:buFont typeface="+mj-lt"/>
              <a:buAutoNum type="arabicPeriod"/>
            </a:pPr>
            <a:r>
              <a:rPr lang="en-US" dirty="0" smtClean="0"/>
              <a:t>Multiple lag analysis</a:t>
            </a:r>
          </a:p>
          <a:p>
            <a:pPr marL="514350" indent="-514350">
              <a:buFont typeface="+mj-lt"/>
              <a:buAutoNum type="arabicPeriod"/>
            </a:pPr>
            <a:r>
              <a:rPr lang="en-US" dirty="0" smtClean="0"/>
              <a:t>Sensitivity analysis </a:t>
            </a:r>
            <a:r>
              <a:rPr lang="en-US" dirty="0" err="1" smtClean="0"/>
              <a:t>wrt</a:t>
            </a:r>
            <a:endParaRPr lang="en-US" dirty="0" smtClean="0"/>
          </a:p>
          <a:p>
            <a:pPr marL="914400" lvl="1" indent="-514350"/>
            <a:r>
              <a:rPr lang="en-US" dirty="0" smtClean="0"/>
              <a:t>Unmeasured confounder adjustment</a:t>
            </a:r>
          </a:p>
          <a:p>
            <a:pPr marL="914400" lvl="1" indent="-514350"/>
            <a:r>
              <a:rPr lang="en-US" dirty="0" smtClean="0"/>
              <a:t>Influential points</a:t>
            </a:r>
          </a:p>
        </p:txBody>
      </p:sp>
      <p:sp>
        <p:nvSpPr>
          <p:cNvPr id="4" name="Rectangle 3"/>
          <p:cNvSpPr/>
          <p:nvPr/>
        </p:nvSpPr>
        <p:spPr>
          <a:xfrm>
            <a:off x="457200" y="2647787"/>
            <a:ext cx="8229600" cy="795535"/>
          </a:xfrm>
          <a:prstGeom prst="rect">
            <a:avLst/>
          </a:prstGeom>
          <a:solidFill>
            <a:srgbClr val="C0504D">
              <a:alpha val="21000"/>
            </a:srgbClr>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1395498" y="6207589"/>
            <a:ext cx="7678728" cy="369332"/>
          </a:xfrm>
          <a:prstGeom prst="rect">
            <a:avLst/>
          </a:prstGeom>
          <a:solidFill>
            <a:srgbClr val="C0504D">
              <a:alpha val="20000"/>
            </a:srgbClr>
          </a:solidFill>
          <a:ln>
            <a:solidFill>
              <a:srgbClr val="C0504D"/>
            </a:solidFill>
          </a:ln>
        </p:spPr>
        <p:txBody>
          <a:bodyPr wrap="square" rtlCol="0">
            <a:spAutoFit/>
          </a:bodyPr>
          <a:lstStyle/>
          <a:p>
            <a:r>
              <a:rPr lang="en-US" dirty="0" err="1" smtClean="0"/>
              <a:t>Dominici</a:t>
            </a:r>
            <a:r>
              <a:rPr lang="en-US" dirty="0" smtClean="0"/>
              <a:t>, McDermott, Hastie (2004) </a:t>
            </a:r>
            <a:r>
              <a:rPr lang="en-US" i="1" dirty="0" smtClean="0"/>
              <a:t>JASA</a:t>
            </a:r>
            <a:r>
              <a:rPr lang="en-US" dirty="0" smtClean="0"/>
              <a:t>; Peng, </a:t>
            </a:r>
            <a:r>
              <a:rPr lang="en-US" dirty="0" err="1" smtClean="0"/>
              <a:t>Dominici</a:t>
            </a:r>
            <a:r>
              <a:rPr lang="en-US" dirty="0" smtClean="0"/>
              <a:t>, Louis (2006) </a:t>
            </a:r>
            <a:r>
              <a:rPr lang="en-US" i="1" dirty="0" smtClean="0"/>
              <a:t>JRSS-A</a:t>
            </a:r>
            <a:r>
              <a:rPr lang="en-US" dirty="0" smtClean="0"/>
              <a:t> </a:t>
            </a:r>
            <a:endParaRPr lang="en-US" dirty="0"/>
          </a:p>
        </p:txBody>
      </p:sp>
      <p:cxnSp>
        <p:nvCxnSpPr>
          <p:cNvPr id="7" name="Straight Arrow Connector 6"/>
          <p:cNvCxnSpPr/>
          <p:nvPr/>
        </p:nvCxnSpPr>
        <p:spPr>
          <a:xfrm>
            <a:off x="7647329" y="3443322"/>
            <a:ext cx="0" cy="2764267"/>
          </a:xfrm>
          <a:prstGeom prst="straightConnector1">
            <a:avLst/>
          </a:prstGeom>
          <a:ln>
            <a:solidFill>
              <a:srgbClr val="C0504D"/>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06164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DSM Output</a:t>
            </a:r>
            <a:endParaRPr lang="en-US" dirty="0"/>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0113661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Go From Here?</a:t>
            </a:r>
            <a:endParaRPr lang="en-US" dirty="0"/>
          </a:p>
        </p:txBody>
      </p:sp>
      <p:sp>
        <p:nvSpPr>
          <p:cNvPr id="3" name="Content Placeholder 2"/>
          <p:cNvSpPr>
            <a:spLocks noGrp="1"/>
          </p:cNvSpPr>
          <p:nvPr>
            <p:ph idx="1"/>
          </p:nvPr>
        </p:nvSpPr>
        <p:spPr/>
        <p:txBody>
          <a:bodyPr/>
          <a:lstStyle/>
          <a:p>
            <a:r>
              <a:rPr lang="en-US" dirty="0" smtClean="0"/>
              <a:t>One DSM is not enough, we need many!</a:t>
            </a:r>
          </a:p>
          <a:p>
            <a:r>
              <a:rPr lang="en-US" dirty="0" smtClean="0"/>
              <a:t>Different problems warrant different approaches and expertise</a:t>
            </a:r>
          </a:p>
          <a:p>
            <a:r>
              <a:rPr lang="en-US" dirty="0" smtClean="0"/>
              <a:t>A curated library of machines providing state-of-the art analysis pipelines</a:t>
            </a:r>
          </a:p>
          <a:p>
            <a:r>
              <a:rPr lang="en-US" dirty="0" smtClean="0"/>
              <a:t>A CRAN/CPAN/CTAN/… for data analysis</a:t>
            </a:r>
          </a:p>
          <a:p>
            <a:r>
              <a:rPr lang="en-US" dirty="0" smtClean="0"/>
              <a:t>Or a “Cochrane Collaboration” for data analysis</a:t>
            </a:r>
          </a:p>
          <a:p>
            <a:endParaRPr lang="en-US" dirty="0" smtClean="0"/>
          </a:p>
        </p:txBody>
      </p:sp>
    </p:spTree>
    <p:extLst>
      <p:ext uri="{BB962C8B-B14F-4D97-AF65-F5344CB8AC3E}">
        <p14:creationId xmlns:p14="http://schemas.microsoft.com/office/powerpoint/2010/main" val="413272747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Cochrane Collaboration</a:t>
            </a:r>
            <a:endParaRPr lang="en-US" dirty="0"/>
          </a:p>
        </p:txBody>
      </p:sp>
      <p:pic>
        <p:nvPicPr>
          <p:cNvPr id="4" name="Picture 3" descr="Screen Shot 2013-08-06 at 4.36.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33070"/>
            <a:ext cx="9144000" cy="3692582"/>
          </a:xfrm>
          <a:prstGeom prst="rect">
            <a:avLst/>
          </a:prstGeom>
        </p:spPr>
      </p:pic>
    </p:spTree>
    <p:extLst>
      <p:ext uri="{BB962C8B-B14F-4D97-AF65-F5344CB8AC3E}">
        <p14:creationId xmlns:p14="http://schemas.microsoft.com/office/powerpoint/2010/main" val="412602808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Cochrane Collaboration</a:t>
            </a:r>
            <a:endParaRPr lang="en-US" dirty="0"/>
          </a:p>
        </p:txBody>
      </p:sp>
      <p:pic>
        <p:nvPicPr>
          <p:cNvPr id="3" name="Picture 2" descr="Screen Shot 2013-08-06 at 4.38.3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 y="2112824"/>
            <a:ext cx="9055729" cy="3568948"/>
          </a:xfrm>
          <a:prstGeom prst="rect">
            <a:avLst/>
          </a:prstGeom>
        </p:spPr>
      </p:pic>
      <p:sp>
        <p:nvSpPr>
          <p:cNvPr id="4" name="Rectangle 3"/>
          <p:cNvSpPr/>
          <p:nvPr/>
        </p:nvSpPr>
        <p:spPr>
          <a:xfrm>
            <a:off x="2972411" y="4005583"/>
            <a:ext cx="3153825" cy="293092"/>
          </a:xfrm>
          <a:prstGeom prst="rect">
            <a:avLst/>
          </a:prstGeom>
          <a:solidFill>
            <a:schemeClr val="accent2">
              <a:alpha val="23000"/>
            </a:schemeClr>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334919" y="4577810"/>
            <a:ext cx="8163663" cy="544313"/>
          </a:xfrm>
          <a:prstGeom prst="rect">
            <a:avLst/>
          </a:prstGeom>
          <a:gradFill flip="none" rotWithShape="1">
            <a:gsLst>
              <a:gs pos="0">
                <a:schemeClr val="accent1">
                  <a:tint val="100000"/>
                  <a:shade val="100000"/>
                  <a:satMod val="130000"/>
                  <a:alpha val="17000"/>
                </a:schemeClr>
              </a:gs>
              <a:gs pos="100000">
                <a:schemeClr val="accent1">
                  <a:tint val="50000"/>
                  <a:shade val="100000"/>
                  <a:satMod val="350000"/>
                  <a:alpha val="17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38211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 Curated Library of Data Analysis</a:t>
            </a:r>
            <a:endParaRPr lang="en-US" dirty="0"/>
          </a:p>
        </p:txBody>
      </p:sp>
      <p:sp>
        <p:nvSpPr>
          <p:cNvPr id="4" name="Content Placeholder 3"/>
          <p:cNvSpPr>
            <a:spLocks noGrp="1"/>
          </p:cNvSpPr>
          <p:nvPr>
            <p:ph idx="1"/>
          </p:nvPr>
        </p:nvSpPr>
        <p:spPr/>
        <p:txBody>
          <a:bodyPr/>
          <a:lstStyle/>
          <a:p>
            <a:r>
              <a:rPr lang="en-US" dirty="0" smtClean="0"/>
              <a:t>Provide packages that encode data analysis pipelines for given problems, technologies, questions</a:t>
            </a:r>
          </a:p>
          <a:p>
            <a:r>
              <a:rPr lang="en-US" dirty="0" smtClean="0"/>
              <a:t>Curated by experts knowledgeable in the field</a:t>
            </a:r>
          </a:p>
          <a:p>
            <a:r>
              <a:rPr lang="en-US" dirty="0" smtClean="0"/>
              <a:t>Documentation/references given supporting each module in the pipeline</a:t>
            </a:r>
          </a:p>
          <a:p>
            <a:r>
              <a:rPr lang="en-US" dirty="0" smtClean="0"/>
              <a:t>Changes introduced after passing relevant benchmarks/unit tests</a:t>
            </a:r>
          </a:p>
          <a:p>
            <a:endParaRPr lang="en-US" dirty="0"/>
          </a:p>
        </p:txBody>
      </p:sp>
    </p:spTree>
    <p:extLst>
      <p:ext uri="{BB962C8B-B14F-4D97-AF65-F5344CB8AC3E}">
        <p14:creationId xmlns:p14="http://schemas.microsoft.com/office/powerpoint/2010/main" val="291608917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Replication and Reproducibility</a:t>
            </a:r>
            <a:endParaRPr lang="en-US" dirty="0"/>
          </a:p>
        </p:txBody>
      </p:sp>
      <p:sp>
        <p:nvSpPr>
          <p:cNvPr id="4" name="Text Placeholder 3"/>
          <p:cNvSpPr>
            <a:spLocks noGrp="1"/>
          </p:cNvSpPr>
          <p:nvPr>
            <p:ph type="body" idx="1"/>
          </p:nvPr>
        </p:nvSpPr>
        <p:spPr/>
        <p:txBody>
          <a:bodyPr/>
          <a:lstStyle/>
          <a:p>
            <a:r>
              <a:rPr lang="en-US" dirty="0" smtClean="0"/>
              <a:t>Replication</a:t>
            </a:r>
            <a:endParaRPr lang="en-US" dirty="0"/>
          </a:p>
        </p:txBody>
      </p:sp>
      <p:sp>
        <p:nvSpPr>
          <p:cNvPr id="3" name="Content Placeholder 2"/>
          <p:cNvSpPr>
            <a:spLocks noGrp="1"/>
          </p:cNvSpPr>
          <p:nvPr>
            <p:ph sz="half" idx="2"/>
          </p:nvPr>
        </p:nvSpPr>
        <p:spPr/>
        <p:txBody>
          <a:bodyPr>
            <a:noAutofit/>
          </a:bodyPr>
          <a:lstStyle/>
          <a:p>
            <a:r>
              <a:rPr lang="en-US" sz="2000" dirty="0" smtClean="0"/>
              <a:t>Focuses on the validity of the </a:t>
            </a:r>
            <a:r>
              <a:rPr lang="en-US" sz="2000" i="1" dirty="0" smtClean="0"/>
              <a:t>scientific claim</a:t>
            </a:r>
          </a:p>
          <a:p>
            <a:r>
              <a:rPr lang="en-US" sz="2000" dirty="0" smtClean="0"/>
              <a:t>“Is this claim true?”</a:t>
            </a:r>
          </a:p>
          <a:p>
            <a:r>
              <a:rPr lang="en-US" sz="2000" dirty="0" smtClean="0"/>
              <a:t>The ultimate standard for strengthening scientific evidence</a:t>
            </a:r>
          </a:p>
          <a:p>
            <a:r>
              <a:rPr lang="en-US" sz="2000" dirty="0"/>
              <a:t>N</a:t>
            </a:r>
            <a:r>
              <a:rPr lang="en-US" sz="2000" dirty="0" smtClean="0"/>
              <a:t>ew investigators, data, analytical methods, laboratories, instruments, etc.</a:t>
            </a:r>
          </a:p>
          <a:p>
            <a:r>
              <a:rPr lang="en-US" sz="2000" dirty="0" smtClean="0"/>
              <a:t>Particularly important in studies that can impact broad policy or regulatory decisions</a:t>
            </a:r>
          </a:p>
          <a:p>
            <a:endParaRPr lang="en-US" sz="2000" dirty="0"/>
          </a:p>
        </p:txBody>
      </p:sp>
      <p:sp>
        <p:nvSpPr>
          <p:cNvPr id="5" name="Text Placeholder 4"/>
          <p:cNvSpPr>
            <a:spLocks noGrp="1"/>
          </p:cNvSpPr>
          <p:nvPr>
            <p:ph type="body" sz="quarter" idx="3"/>
          </p:nvPr>
        </p:nvSpPr>
        <p:spPr/>
        <p:txBody>
          <a:bodyPr/>
          <a:lstStyle/>
          <a:p>
            <a:r>
              <a:rPr lang="en-US" dirty="0" smtClean="0"/>
              <a:t>Reproducibility</a:t>
            </a:r>
            <a:endParaRPr lang="en-US" dirty="0"/>
          </a:p>
        </p:txBody>
      </p:sp>
      <p:sp>
        <p:nvSpPr>
          <p:cNvPr id="6" name="Content Placeholder 5"/>
          <p:cNvSpPr>
            <a:spLocks noGrp="1"/>
          </p:cNvSpPr>
          <p:nvPr>
            <p:ph sz="quarter" idx="4"/>
          </p:nvPr>
        </p:nvSpPr>
        <p:spPr/>
        <p:txBody>
          <a:bodyPr>
            <a:noAutofit/>
          </a:bodyPr>
          <a:lstStyle/>
          <a:p>
            <a:r>
              <a:rPr lang="en-US" dirty="0" smtClean="0"/>
              <a:t>Focuses on the validity of the </a:t>
            </a:r>
            <a:r>
              <a:rPr lang="en-US" i="1" dirty="0" smtClean="0"/>
              <a:t>data analysis</a:t>
            </a:r>
          </a:p>
          <a:p>
            <a:r>
              <a:rPr lang="en-US" dirty="0" smtClean="0"/>
              <a:t>“Can we trust this analysis?”</a:t>
            </a:r>
          </a:p>
          <a:p>
            <a:r>
              <a:rPr lang="en-US" dirty="0" smtClean="0"/>
              <a:t>Arguably a minimum standard for any scientific study</a:t>
            </a:r>
          </a:p>
          <a:p>
            <a:r>
              <a:rPr lang="en-US" dirty="0" smtClean="0"/>
              <a:t>New investigators, </a:t>
            </a:r>
            <a:r>
              <a:rPr lang="en-US" b="1" dirty="0" smtClean="0"/>
              <a:t>same</a:t>
            </a:r>
            <a:r>
              <a:rPr lang="en-US" dirty="0" smtClean="0"/>
              <a:t> data, </a:t>
            </a:r>
            <a:r>
              <a:rPr lang="en-US" b="1" dirty="0" smtClean="0"/>
              <a:t>same</a:t>
            </a:r>
            <a:r>
              <a:rPr lang="en-US" dirty="0" smtClean="0"/>
              <a:t> methods</a:t>
            </a:r>
          </a:p>
          <a:p>
            <a:r>
              <a:rPr lang="en-US" dirty="0" smtClean="0"/>
              <a:t>Important when replication is impossible</a:t>
            </a:r>
            <a:endParaRPr lang="en-US" dirty="0"/>
          </a:p>
        </p:txBody>
      </p:sp>
    </p:spTree>
    <p:extLst>
      <p:ext uri="{BB962C8B-B14F-4D97-AF65-F5344CB8AC3E}">
        <p14:creationId xmlns:p14="http://schemas.microsoft.com/office/powerpoint/2010/main" val="7850367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457200" y="1600200"/>
            <a:ext cx="8229600" cy="4903647"/>
          </a:xfrm>
        </p:spPr>
        <p:txBody>
          <a:bodyPr>
            <a:normAutofit fontScale="85000" lnSpcReduction="10000"/>
          </a:bodyPr>
          <a:lstStyle/>
          <a:p>
            <a:r>
              <a:rPr lang="en-US" dirty="0" smtClean="0"/>
              <a:t>Reproducible research is important, but does not necessarily solve the critical question of whether a data analysis is trustworthy</a:t>
            </a:r>
          </a:p>
          <a:p>
            <a:r>
              <a:rPr lang="en-US" dirty="0" smtClean="0"/>
              <a:t>Reproducible research focuses on the most “downstream” aspect of research dissemination</a:t>
            </a:r>
          </a:p>
          <a:p>
            <a:r>
              <a:rPr lang="en-US" dirty="0" smtClean="0"/>
              <a:t>Evidence-based data analysis would provide standardized, best practices for given scientific areas and questions</a:t>
            </a:r>
          </a:p>
          <a:p>
            <a:r>
              <a:rPr lang="en-US" dirty="0" smtClean="0"/>
              <a:t>Gives reviewers an important tool without dramatically increasing the burden on them</a:t>
            </a:r>
          </a:p>
          <a:p>
            <a:r>
              <a:rPr lang="en-US" dirty="0" smtClean="0"/>
              <a:t>More effort should be put into improving the quality of “upstream” aspects of scientific research</a:t>
            </a:r>
            <a:endParaRPr lang="en-US" dirty="0"/>
          </a:p>
        </p:txBody>
      </p:sp>
    </p:spTree>
    <p:extLst>
      <p:ext uri="{BB962C8B-B14F-4D97-AF65-F5344CB8AC3E}">
        <p14:creationId xmlns:p14="http://schemas.microsoft.com/office/powerpoint/2010/main" val="411985487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Background: Underlying Trends</a:t>
            </a:r>
          </a:p>
        </p:txBody>
      </p:sp>
      <p:sp>
        <p:nvSpPr>
          <p:cNvPr id="3" name="Content Placeholder 2"/>
          <p:cNvSpPr>
            <a:spLocks noGrp="1"/>
          </p:cNvSpPr>
          <p:nvPr>
            <p:ph idx="1"/>
          </p:nvPr>
        </p:nvSpPr>
        <p:spPr>
          <a:xfrm>
            <a:off x="457200" y="1417638"/>
            <a:ext cx="8229600" cy="5202250"/>
          </a:xfrm>
        </p:spPr>
        <p:txBody>
          <a:bodyPr>
            <a:normAutofit fontScale="92500"/>
          </a:bodyPr>
          <a:lstStyle/>
          <a:p>
            <a:r>
              <a:rPr lang="en-US" dirty="0" smtClean="0"/>
              <a:t>Some studies cannot be replicated: No time, No money, Unique/opportunistic</a:t>
            </a:r>
          </a:p>
          <a:p>
            <a:r>
              <a:rPr lang="en-US" dirty="0" smtClean="0"/>
              <a:t>Technology is </a:t>
            </a:r>
            <a:r>
              <a:rPr lang="en-US" dirty="0"/>
              <a:t>increasing data collection throughput; data are more complex </a:t>
            </a:r>
            <a:r>
              <a:rPr lang="en-US" dirty="0" smtClean="0"/>
              <a:t>and high-dimensional</a:t>
            </a:r>
          </a:p>
          <a:p>
            <a:r>
              <a:rPr lang="en-US" dirty="0" smtClean="0"/>
              <a:t>Existing </a:t>
            </a:r>
            <a:r>
              <a:rPr lang="en-US" dirty="0"/>
              <a:t>databases can be merged </a:t>
            </a:r>
            <a:r>
              <a:rPr lang="en-US" dirty="0" smtClean="0"/>
              <a:t>to become bigger databases (but data are used off-label)</a:t>
            </a:r>
            <a:endParaRPr lang="en-US" dirty="0"/>
          </a:p>
          <a:p>
            <a:r>
              <a:rPr lang="en-US" dirty="0" smtClean="0"/>
              <a:t>Computing </a:t>
            </a:r>
            <a:r>
              <a:rPr lang="en-US" dirty="0"/>
              <a:t>power </a:t>
            </a:r>
            <a:r>
              <a:rPr lang="en-US" dirty="0" smtClean="0"/>
              <a:t>allows more sophisticated analyses, even on “small” data</a:t>
            </a:r>
          </a:p>
          <a:p>
            <a:r>
              <a:rPr lang="en-US" dirty="0" smtClean="0"/>
              <a:t>For every field “X” there is a “Computational X”</a:t>
            </a:r>
            <a:endParaRPr lang="en-US" dirty="0"/>
          </a:p>
        </p:txBody>
      </p:sp>
    </p:spTree>
    <p:extLst>
      <p:ext uri="{BB962C8B-B14F-4D97-AF65-F5344CB8AC3E}">
        <p14:creationId xmlns:p14="http://schemas.microsoft.com/office/powerpoint/2010/main" val="324580935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Result?</a:t>
            </a:r>
            <a:endParaRPr lang="en-US" dirty="0"/>
          </a:p>
        </p:txBody>
      </p:sp>
      <p:sp>
        <p:nvSpPr>
          <p:cNvPr id="3" name="Content Placeholder 2"/>
          <p:cNvSpPr>
            <a:spLocks noGrp="1"/>
          </p:cNvSpPr>
          <p:nvPr>
            <p:ph idx="1"/>
          </p:nvPr>
        </p:nvSpPr>
        <p:spPr>
          <a:xfrm>
            <a:off x="457200" y="1600200"/>
            <a:ext cx="8229600" cy="4585313"/>
          </a:xfrm>
        </p:spPr>
        <p:txBody>
          <a:bodyPr>
            <a:normAutofit fontScale="92500" lnSpcReduction="10000"/>
          </a:bodyPr>
          <a:lstStyle/>
          <a:p>
            <a:r>
              <a:rPr lang="en-US" dirty="0" smtClean="0"/>
              <a:t>Even basic analyses are difficult to describe</a:t>
            </a:r>
          </a:p>
          <a:p>
            <a:r>
              <a:rPr lang="en-US" dirty="0" smtClean="0"/>
              <a:t>Heavy computational </a:t>
            </a:r>
            <a:r>
              <a:rPr lang="en-US" dirty="0"/>
              <a:t>requirements are thrust upon people without adequate </a:t>
            </a:r>
            <a:r>
              <a:rPr lang="en-US" dirty="0" smtClean="0"/>
              <a:t>training in statistics and computing</a:t>
            </a:r>
            <a:endParaRPr lang="en-US" dirty="0"/>
          </a:p>
          <a:p>
            <a:r>
              <a:rPr lang="en-US" dirty="0" smtClean="0"/>
              <a:t>Errors are more easily introduced into long analysis pipelines</a:t>
            </a:r>
          </a:p>
          <a:p>
            <a:r>
              <a:rPr lang="en-US" dirty="0" smtClean="0"/>
              <a:t>Knowledge transfer is inhibited</a:t>
            </a:r>
          </a:p>
          <a:p>
            <a:r>
              <a:rPr lang="en-US" dirty="0" smtClean="0"/>
              <a:t>Results are difficult to replicate or reproduce</a:t>
            </a:r>
            <a:endParaRPr lang="en-US" i="1" dirty="0" smtClean="0"/>
          </a:p>
          <a:p>
            <a:pPr marL="0" indent="0" algn="ctr">
              <a:buNone/>
            </a:pPr>
            <a:r>
              <a:rPr lang="en-US" i="1" dirty="0" smtClean="0"/>
              <a:t>Complicated analyses cannot be trusted</a:t>
            </a:r>
          </a:p>
          <a:p>
            <a:endParaRPr lang="en-US" dirty="0" smtClean="0"/>
          </a:p>
        </p:txBody>
      </p:sp>
    </p:spTree>
    <p:extLst>
      <p:ext uri="{BB962C8B-B14F-4D97-AF65-F5344CB8AC3E}">
        <p14:creationId xmlns:p14="http://schemas.microsoft.com/office/powerpoint/2010/main" val="174636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Reproducible Research?</a:t>
            </a:r>
            <a:endParaRPr lang="en-US" dirty="0"/>
          </a:p>
        </p:txBody>
      </p:sp>
      <p:sp>
        <p:nvSpPr>
          <p:cNvPr id="9" name="Rectangle 8"/>
          <p:cNvSpPr/>
          <p:nvPr/>
        </p:nvSpPr>
        <p:spPr>
          <a:xfrm>
            <a:off x="7598516"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7733633" y="3594195"/>
            <a:ext cx="1148071" cy="646331"/>
          </a:xfrm>
          <a:prstGeom prst="rect">
            <a:avLst/>
          </a:prstGeom>
          <a:noFill/>
        </p:spPr>
        <p:txBody>
          <a:bodyPr wrap="square" rtlCol="0">
            <a:spAutoFit/>
          </a:bodyPr>
          <a:lstStyle/>
          <a:p>
            <a:r>
              <a:rPr lang="en-US" dirty="0" smtClean="0"/>
              <a:t>Published Article</a:t>
            </a:r>
          </a:p>
        </p:txBody>
      </p:sp>
      <p:sp>
        <p:nvSpPr>
          <p:cNvPr id="7" name="TextBox 6"/>
          <p:cNvSpPr txBox="1"/>
          <p:nvPr/>
        </p:nvSpPr>
        <p:spPr>
          <a:xfrm>
            <a:off x="396932" y="5428318"/>
            <a:ext cx="977476" cy="369332"/>
          </a:xfrm>
          <a:prstGeom prst="rect">
            <a:avLst/>
          </a:prstGeom>
          <a:noFill/>
        </p:spPr>
        <p:txBody>
          <a:bodyPr wrap="none" rtlCol="0">
            <a:spAutoFit/>
          </a:bodyPr>
          <a:lstStyle/>
          <a:p>
            <a:r>
              <a:rPr lang="en-US" dirty="0" smtClean="0"/>
              <a:t>Protocol</a:t>
            </a:r>
          </a:p>
        </p:txBody>
      </p:sp>
      <p:sp>
        <p:nvSpPr>
          <p:cNvPr id="8" name="Rectangle 7"/>
          <p:cNvSpPr/>
          <p:nvPr/>
        </p:nvSpPr>
        <p:spPr>
          <a:xfrm>
            <a:off x="184537" y="5384713"/>
            <a:ext cx="1378588" cy="49975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86679" y="6166309"/>
            <a:ext cx="1376446" cy="646331"/>
          </a:xfrm>
          <a:prstGeom prst="rect">
            <a:avLst/>
          </a:prstGeom>
          <a:noFill/>
          <a:ln>
            <a:solidFill>
              <a:schemeClr val="tx1"/>
            </a:solidFill>
          </a:ln>
          <a:effectLst/>
        </p:spPr>
        <p:txBody>
          <a:bodyPr wrap="square" rtlCol="0">
            <a:spAutoFit/>
          </a:bodyPr>
          <a:lstStyle/>
          <a:p>
            <a:pPr algn="ctr"/>
            <a:r>
              <a:rPr lang="en-US" dirty="0" smtClean="0"/>
              <a:t>Scientific Question</a:t>
            </a:r>
            <a:endParaRPr lang="en-US" dirty="0"/>
          </a:p>
        </p:txBody>
      </p:sp>
      <p:cxnSp>
        <p:nvCxnSpPr>
          <p:cNvPr id="12" name="Straight Arrow Connector 11"/>
          <p:cNvCxnSpPr>
            <a:stCxn id="11" idx="0"/>
            <a:endCxn id="8" idx="2"/>
          </p:cNvCxnSpPr>
          <p:nvPr/>
        </p:nvCxnSpPr>
        <p:spPr>
          <a:xfrm flipH="1" flipV="1">
            <a:off x="873831" y="5884471"/>
            <a:ext cx="1071" cy="281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endCxn id="14" idx="2"/>
          </p:cNvCxnSpPr>
          <p:nvPr/>
        </p:nvCxnSpPr>
        <p:spPr>
          <a:xfrm flipH="1" flipV="1">
            <a:off x="872760" y="5030386"/>
            <a:ext cx="1071" cy="35432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184537" y="4661054"/>
            <a:ext cx="1376446" cy="369332"/>
          </a:xfrm>
          <a:prstGeom prst="rect">
            <a:avLst/>
          </a:prstGeom>
          <a:noFill/>
          <a:ln>
            <a:solidFill>
              <a:schemeClr val="tx1"/>
            </a:solidFill>
          </a:ln>
          <a:effectLst/>
        </p:spPr>
        <p:txBody>
          <a:bodyPr wrap="square" rtlCol="0">
            <a:spAutoFit/>
          </a:bodyPr>
          <a:lstStyle/>
          <a:p>
            <a:pPr algn="ctr"/>
            <a:r>
              <a:rPr lang="en-US" dirty="0" smtClean="0"/>
              <a:t>Nature</a:t>
            </a:r>
            <a:endParaRPr lang="en-US" dirty="0"/>
          </a:p>
        </p:txBody>
      </p:sp>
      <p:cxnSp>
        <p:nvCxnSpPr>
          <p:cNvPr id="15" name="Straight Arrow Connector 14"/>
          <p:cNvCxnSpPr/>
          <p:nvPr/>
        </p:nvCxnSpPr>
        <p:spPr>
          <a:xfrm>
            <a:off x="184537" y="1716759"/>
            <a:ext cx="632847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rot="10800000">
            <a:off x="3510525" y="6372208"/>
            <a:ext cx="5466579" cy="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184537" y="1345839"/>
            <a:ext cx="840307" cy="369332"/>
          </a:xfrm>
          <a:prstGeom prst="rect">
            <a:avLst/>
          </a:prstGeom>
          <a:noFill/>
        </p:spPr>
        <p:txBody>
          <a:bodyPr wrap="none" rtlCol="0">
            <a:spAutoFit/>
          </a:bodyPr>
          <a:lstStyle/>
          <a:p>
            <a:r>
              <a:rPr lang="en-US" dirty="0" smtClean="0"/>
              <a:t>Author</a:t>
            </a:r>
            <a:endParaRPr lang="en-US" dirty="0"/>
          </a:p>
        </p:txBody>
      </p:sp>
      <p:sp>
        <p:nvSpPr>
          <p:cNvPr id="18" name="TextBox 17"/>
          <p:cNvSpPr txBox="1"/>
          <p:nvPr/>
        </p:nvSpPr>
        <p:spPr>
          <a:xfrm>
            <a:off x="8129133" y="6415634"/>
            <a:ext cx="847971" cy="369332"/>
          </a:xfrm>
          <a:prstGeom prst="rect">
            <a:avLst/>
          </a:prstGeom>
          <a:noFill/>
        </p:spPr>
        <p:txBody>
          <a:bodyPr wrap="none" rtlCol="0">
            <a:spAutoFit/>
          </a:bodyPr>
          <a:lstStyle/>
          <a:p>
            <a:r>
              <a:rPr lang="en-US" dirty="0" smtClean="0"/>
              <a:t>Reader</a:t>
            </a:r>
            <a:endParaRPr lang="en-US" dirty="0"/>
          </a:p>
        </p:txBody>
      </p:sp>
      <p:sp>
        <p:nvSpPr>
          <p:cNvPr id="3" name="TextBox 2"/>
          <p:cNvSpPr txBox="1"/>
          <p:nvPr/>
        </p:nvSpPr>
        <p:spPr>
          <a:xfrm>
            <a:off x="3850824" y="6021657"/>
            <a:ext cx="2318513" cy="369332"/>
          </a:xfrm>
          <a:prstGeom prst="rect">
            <a:avLst/>
          </a:prstGeom>
          <a:noFill/>
        </p:spPr>
        <p:txBody>
          <a:bodyPr wrap="none" rtlCol="0">
            <a:spAutoFit/>
          </a:bodyPr>
          <a:lstStyle/>
          <a:p>
            <a:r>
              <a:rPr lang="en-US" dirty="0" smtClean="0"/>
              <a:t>Express train to nature</a:t>
            </a:r>
            <a:endParaRPr lang="en-US" dirty="0"/>
          </a:p>
        </p:txBody>
      </p:sp>
    </p:spTree>
    <p:extLst>
      <p:ext uri="{BB962C8B-B14F-4D97-AF65-F5344CB8AC3E}">
        <p14:creationId xmlns:p14="http://schemas.microsoft.com/office/powerpoint/2010/main" val="20125092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dirty="0"/>
              <a:t>What is Reproducible Research?</a:t>
            </a:r>
          </a:p>
        </p:txBody>
      </p:sp>
      <p:sp>
        <p:nvSpPr>
          <p:cNvPr id="3" name="Rectangle 2"/>
          <p:cNvSpPr/>
          <p:nvPr/>
        </p:nvSpPr>
        <p:spPr>
          <a:xfrm>
            <a:off x="184537" y="35723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314797" y="3604036"/>
            <a:ext cx="1204908" cy="646331"/>
          </a:xfrm>
          <a:prstGeom prst="rect">
            <a:avLst/>
          </a:prstGeom>
          <a:noFill/>
        </p:spPr>
        <p:txBody>
          <a:bodyPr wrap="square" rtlCol="0">
            <a:spAutoFit/>
          </a:bodyPr>
          <a:lstStyle/>
          <a:p>
            <a:r>
              <a:rPr lang="en-US" dirty="0" smtClean="0"/>
              <a:t>Measured Data</a:t>
            </a:r>
          </a:p>
        </p:txBody>
      </p:sp>
      <p:sp>
        <p:nvSpPr>
          <p:cNvPr id="5" name="Rectangle 4"/>
          <p:cNvSpPr/>
          <p:nvPr/>
        </p:nvSpPr>
        <p:spPr>
          <a:xfrm>
            <a:off x="1889205"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073740" y="3599026"/>
            <a:ext cx="1063362" cy="646331"/>
          </a:xfrm>
          <a:prstGeom prst="rect">
            <a:avLst/>
          </a:prstGeom>
          <a:noFill/>
        </p:spPr>
        <p:txBody>
          <a:bodyPr wrap="square" rtlCol="0">
            <a:spAutoFit/>
          </a:bodyPr>
          <a:lstStyle/>
          <a:p>
            <a:r>
              <a:rPr lang="en-US" dirty="0" smtClean="0"/>
              <a:t>Analytic Data</a:t>
            </a:r>
          </a:p>
        </p:txBody>
      </p:sp>
      <p:sp>
        <p:nvSpPr>
          <p:cNvPr id="7" name="Rectangle 6"/>
          <p:cNvSpPr/>
          <p:nvPr/>
        </p:nvSpPr>
        <p:spPr>
          <a:xfrm>
            <a:off x="3561308"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3572163" y="3631603"/>
            <a:ext cx="1335168" cy="523220"/>
          </a:xfrm>
          <a:prstGeom prst="rect">
            <a:avLst/>
          </a:prstGeom>
          <a:noFill/>
        </p:spPr>
        <p:txBody>
          <a:bodyPr wrap="square" rtlCol="0">
            <a:spAutoFit/>
          </a:bodyPr>
          <a:lstStyle/>
          <a:p>
            <a:r>
              <a:rPr lang="en-US" sz="1400" dirty="0" smtClean="0"/>
              <a:t>Computational Results</a:t>
            </a:r>
          </a:p>
        </p:txBody>
      </p:sp>
      <p:sp>
        <p:nvSpPr>
          <p:cNvPr id="9" name="Rectangle 8"/>
          <p:cNvSpPr/>
          <p:nvPr/>
        </p:nvSpPr>
        <p:spPr>
          <a:xfrm>
            <a:off x="7598516"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777021" y="3569822"/>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6059251" y="3710950"/>
            <a:ext cx="855398" cy="369332"/>
          </a:xfrm>
          <a:prstGeom prst="rect">
            <a:avLst/>
          </a:prstGeom>
          <a:noFill/>
        </p:spPr>
        <p:txBody>
          <a:bodyPr wrap="square" rtlCol="0">
            <a:spAutoFit/>
          </a:bodyPr>
          <a:lstStyle/>
          <a:p>
            <a:r>
              <a:rPr lang="en-US" dirty="0" smtClean="0"/>
              <a:t>Tables</a:t>
            </a:r>
          </a:p>
        </p:txBody>
      </p:sp>
      <p:sp>
        <p:nvSpPr>
          <p:cNvPr id="13" name="Rectangle 12"/>
          <p:cNvSpPr/>
          <p:nvPr/>
        </p:nvSpPr>
        <p:spPr>
          <a:xfrm>
            <a:off x="5777021" y="2287179"/>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6061400" y="2450124"/>
            <a:ext cx="963949" cy="369332"/>
          </a:xfrm>
          <a:prstGeom prst="rect">
            <a:avLst/>
          </a:prstGeom>
          <a:noFill/>
        </p:spPr>
        <p:txBody>
          <a:bodyPr wrap="square" rtlCol="0">
            <a:spAutoFit/>
          </a:bodyPr>
          <a:lstStyle/>
          <a:p>
            <a:r>
              <a:rPr lang="en-US" dirty="0" smtClean="0"/>
              <a:t>Figures</a:t>
            </a:r>
          </a:p>
        </p:txBody>
      </p:sp>
      <p:sp>
        <p:nvSpPr>
          <p:cNvPr id="15" name="Rectangle 14"/>
          <p:cNvSpPr/>
          <p:nvPr/>
        </p:nvSpPr>
        <p:spPr>
          <a:xfrm>
            <a:off x="5777021" y="4841580"/>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5853006" y="4852427"/>
            <a:ext cx="1335168" cy="646331"/>
          </a:xfrm>
          <a:prstGeom prst="rect">
            <a:avLst/>
          </a:prstGeom>
          <a:noFill/>
        </p:spPr>
        <p:txBody>
          <a:bodyPr wrap="square" rtlCol="0">
            <a:spAutoFit/>
          </a:bodyPr>
          <a:lstStyle/>
          <a:p>
            <a:r>
              <a:rPr lang="en-US" dirty="0" smtClean="0"/>
              <a:t>Numerical Summaries</a:t>
            </a:r>
          </a:p>
        </p:txBody>
      </p:sp>
      <p:sp>
        <p:nvSpPr>
          <p:cNvPr id="17" name="Rectangle 16"/>
          <p:cNvSpPr/>
          <p:nvPr/>
        </p:nvSpPr>
        <p:spPr>
          <a:xfrm>
            <a:off x="7598516" y="4844926"/>
            <a:ext cx="1378588" cy="69475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TextBox 17"/>
          <p:cNvSpPr txBox="1"/>
          <p:nvPr/>
        </p:nvSpPr>
        <p:spPr>
          <a:xfrm>
            <a:off x="8024642" y="5015381"/>
            <a:ext cx="770707" cy="369332"/>
          </a:xfrm>
          <a:prstGeom prst="rect">
            <a:avLst/>
          </a:prstGeom>
          <a:noFill/>
        </p:spPr>
        <p:txBody>
          <a:bodyPr wrap="square" rtlCol="0">
            <a:spAutoFit/>
          </a:bodyPr>
          <a:lstStyle/>
          <a:p>
            <a:r>
              <a:rPr lang="en-US" dirty="0" smtClean="0"/>
              <a:t>Text</a:t>
            </a:r>
          </a:p>
        </p:txBody>
      </p:sp>
      <p:cxnSp>
        <p:nvCxnSpPr>
          <p:cNvPr id="20" name="Straight Arrow Connector 19"/>
          <p:cNvCxnSpPr>
            <a:stCxn id="3" idx="3"/>
            <a:endCxn id="5" idx="1"/>
          </p:cNvCxnSpPr>
          <p:nvPr/>
        </p:nvCxnSpPr>
        <p:spPr>
          <a:xfrm flipV="1">
            <a:off x="1563125" y="3917200"/>
            <a:ext cx="326080" cy="25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5" idx="3"/>
            <a:endCxn id="7" idx="1"/>
          </p:cNvCxnSpPr>
          <p:nvPr/>
        </p:nvCxnSpPr>
        <p:spPr>
          <a:xfrm>
            <a:off x="3267793" y="3917200"/>
            <a:ext cx="293515"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7" idx="3"/>
            <a:endCxn id="13" idx="1"/>
          </p:cNvCxnSpPr>
          <p:nvPr/>
        </p:nvCxnSpPr>
        <p:spPr>
          <a:xfrm flipV="1">
            <a:off x="4939896" y="2634557"/>
            <a:ext cx="837125" cy="128264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a:stCxn id="7" idx="3"/>
            <a:endCxn id="11" idx="1"/>
          </p:cNvCxnSpPr>
          <p:nvPr/>
        </p:nvCxnSpPr>
        <p:spPr>
          <a:xfrm>
            <a:off x="4939896" y="3917200"/>
            <a:ext cx="837125"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7" idx="3"/>
            <a:endCxn id="15" idx="1"/>
          </p:cNvCxnSpPr>
          <p:nvPr/>
        </p:nvCxnSpPr>
        <p:spPr>
          <a:xfrm>
            <a:off x="4939896" y="3917200"/>
            <a:ext cx="837125" cy="127175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13" idx="3"/>
            <a:endCxn id="9" idx="1"/>
          </p:cNvCxnSpPr>
          <p:nvPr/>
        </p:nvCxnSpPr>
        <p:spPr>
          <a:xfrm>
            <a:off x="7155609" y="2634557"/>
            <a:ext cx="442907" cy="128264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15" idx="3"/>
            <a:endCxn id="9" idx="1"/>
          </p:cNvCxnSpPr>
          <p:nvPr/>
        </p:nvCxnSpPr>
        <p:spPr>
          <a:xfrm flipV="1">
            <a:off x="7155609" y="3917200"/>
            <a:ext cx="442907" cy="127175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11" idx="3"/>
            <a:endCxn id="9" idx="1"/>
          </p:cNvCxnSpPr>
          <p:nvPr/>
        </p:nvCxnSpPr>
        <p:spPr>
          <a:xfrm>
            <a:off x="7155609" y="3917200"/>
            <a:ext cx="44290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a:off x="184537" y="1716759"/>
            <a:ext cx="6328477"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rot="10800000">
            <a:off x="3510525" y="6372208"/>
            <a:ext cx="5466579" cy="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184537" y="1345839"/>
            <a:ext cx="840307" cy="369332"/>
          </a:xfrm>
          <a:prstGeom prst="rect">
            <a:avLst/>
          </a:prstGeom>
          <a:noFill/>
        </p:spPr>
        <p:txBody>
          <a:bodyPr wrap="none" rtlCol="0">
            <a:spAutoFit/>
          </a:bodyPr>
          <a:lstStyle/>
          <a:p>
            <a:r>
              <a:rPr lang="en-US" dirty="0" smtClean="0"/>
              <a:t>Author</a:t>
            </a:r>
            <a:endParaRPr lang="en-US" dirty="0"/>
          </a:p>
        </p:txBody>
      </p:sp>
      <p:sp>
        <p:nvSpPr>
          <p:cNvPr id="65" name="TextBox 64"/>
          <p:cNvSpPr txBox="1"/>
          <p:nvPr/>
        </p:nvSpPr>
        <p:spPr>
          <a:xfrm>
            <a:off x="8129133" y="6415634"/>
            <a:ext cx="847971" cy="369332"/>
          </a:xfrm>
          <a:prstGeom prst="rect">
            <a:avLst/>
          </a:prstGeom>
          <a:noFill/>
        </p:spPr>
        <p:txBody>
          <a:bodyPr wrap="none" rtlCol="0">
            <a:spAutoFit/>
          </a:bodyPr>
          <a:lstStyle/>
          <a:p>
            <a:r>
              <a:rPr lang="en-US" dirty="0" smtClean="0"/>
              <a:t>Reader</a:t>
            </a:r>
            <a:endParaRPr lang="en-US" dirty="0"/>
          </a:p>
        </p:txBody>
      </p:sp>
      <p:sp>
        <p:nvSpPr>
          <p:cNvPr id="66" name="TextBox 65"/>
          <p:cNvSpPr txBox="1"/>
          <p:nvPr/>
        </p:nvSpPr>
        <p:spPr>
          <a:xfrm>
            <a:off x="829454" y="2471605"/>
            <a:ext cx="1684062" cy="369332"/>
          </a:xfrm>
          <a:prstGeom prst="rect">
            <a:avLst/>
          </a:prstGeom>
          <a:noFill/>
        </p:spPr>
        <p:txBody>
          <a:bodyPr wrap="none" rtlCol="0">
            <a:spAutoFit/>
          </a:bodyPr>
          <a:lstStyle/>
          <a:p>
            <a:r>
              <a:rPr lang="en-US" dirty="0" smtClean="0"/>
              <a:t>Processing code</a:t>
            </a:r>
            <a:endParaRPr lang="en-US" dirty="0"/>
          </a:p>
        </p:txBody>
      </p:sp>
      <p:sp>
        <p:nvSpPr>
          <p:cNvPr id="67" name="TextBox 66"/>
          <p:cNvSpPr txBox="1"/>
          <p:nvPr/>
        </p:nvSpPr>
        <p:spPr>
          <a:xfrm>
            <a:off x="2686282" y="2471603"/>
            <a:ext cx="1439479" cy="369332"/>
          </a:xfrm>
          <a:prstGeom prst="rect">
            <a:avLst/>
          </a:prstGeom>
          <a:noFill/>
        </p:spPr>
        <p:txBody>
          <a:bodyPr wrap="none" rtlCol="0">
            <a:spAutoFit/>
          </a:bodyPr>
          <a:lstStyle/>
          <a:p>
            <a:r>
              <a:rPr lang="en-US" dirty="0" smtClean="0"/>
              <a:t>Analytic code</a:t>
            </a:r>
            <a:endParaRPr lang="en-US" dirty="0"/>
          </a:p>
        </p:txBody>
      </p:sp>
      <p:sp>
        <p:nvSpPr>
          <p:cNvPr id="68" name="TextBox 67"/>
          <p:cNvSpPr txBox="1"/>
          <p:nvPr/>
        </p:nvSpPr>
        <p:spPr>
          <a:xfrm>
            <a:off x="4082348" y="1852711"/>
            <a:ext cx="1882885" cy="369332"/>
          </a:xfrm>
          <a:prstGeom prst="rect">
            <a:avLst/>
          </a:prstGeom>
          <a:noFill/>
        </p:spPr>
        <p:txBody>
          <a:bodyPr wrap="none" rtlCol="0">
            <a:spAutoFit/>
          </a:bodyPr>
          <a:lstStyle/>
          <a:p>
            <a:r>
              <a:rPr lang="en-US" dirty="0" smtClean="0"/>
              <a:t>Presentation code</a:t>
            </a:r>
            <a:endParaRPr lang="en-US" dirty="0"/>
          </a:p>
        </p:txBody>
      </p:sp>
      <p:cxnSp>
        <p:nvCxnSpPr>
          <p:cNvPr id="69" name="Straight Arrow Connector 68"/>
          <p:cNvCxnSpPr/>
          <p:nvPr/>
        </p:nvCxnSpPr>
        <p:spPr>
          <a:xfrm rot="16200000" flipH="1">
            <a:off x="1111074" y="3379465"/>
            <a:ext cx="1077054" cy="1"/>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rot="5400000">
            <a:off x="2874702" y="3368213"/>
            <a:ext cx="1054552" cy="1"/>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a:stCxn id="68" idx="2"/>
          </p:cNvCxnSpPr>
          <p:nvPr/>
        </p:nvCxnSpPr>
        <p:spPr>
          <a:xfrm rot="16200000" flipH="1">
            <a:off x="5062635" y="2183199"/>
            <a:ext cx="532279" cy="609966"/>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68" idx="2"/>
          </p:cNvCxnSpPr>
          <p:nvPr/>
        </p:nvCxnSpPr>
        <p:spPr>
          <a:xfrm rot="16200000" flipH="1">
            <a:off x="4524619" y="2721214"/>
            <a:ext cx="1608310" cy="609967"/>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68" idx="2"/>
          </p:cNvCxnSpPr>
          <p:nvPr/>
        </p:nvCxnSpPr>
        <p:spPr>
          <a:xfrm rot="16200000" flipH="1">
            <a:off x="4035292" y="3210542"/>
            <a:ext cx="2478414" cy="501416"/>
          </a:xfrm>
          <a:prstGeom prst="straightConnector1">
            <a:avLst/>
          </a:prstGeom>
          <a:ln>
            <a:solidFill>
              <a:schemeClr val="tx1"/>
            </a:solidFill>
            <a:prstDash val="dash"/>
            <a:tailEnd type="arrow"/>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a:stCxn id="17" idx="0"/>
            <a:endCxn id="9" idx="2"/>
          </p:cNvCxnSpPr>
          <p:nvPr/>
        </p:nvCxnSpPr>
        <p:spPr>
          <a:xfrm rot="5400000" flipH="1" flipV="1">
            <a:off x="7997636" y="4554752"/>
            <a:ext cx="580348" cy="158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Rectangle 18"/>
          <p:cNvSpPr/>
          <p:nvPr/>
        </p:nvSpPr>
        <p:spPr>
          <a:xfrm>
            <a:off x="863563" y="2471605"/>
            <a:ext cx="4386690" cy="2019123"/>
          </a:xfrm>
          <a:prstGeom prst="rect">
            <a:avLst/>
          </a:prstGeom>
          <a:gradFill flip="none" rotWithShape="1">
            <a:gsLst>
              <a:gs pos="0">
                <a:schemeClr val="accent1">
                  <a:tint val="100000"/>
                  <a:shade val="100000"/>
                  <a:satMod val="130000"/>
                  <a:alpha val="39000"/>
                </a:schemeClr>
              </a:gs>
              <a:gs pos="100000">
                <a:schemeClr val="accent1">
                  <a:tint val="50000"/>
                  <a:shade val="100000"/>
                  <a:satMod val="350000"/>
                  <a:alpha val="39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184537" y="5384713"/>
            <a:ext cx="1378588" cy="499758"/>
          </a:xfrm>
          <a:prstGeom prst="rect">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396932" y="5428823"/>
            <a:ext cx="977476" cy="369332"/>
          </a:xfrm>
          <a:prstGeom prst="rect">
            <a:avLst/>
          </a:prstGeom>
          <a:noFill/>
        </p:spPr>
        <p:txBody>
          <a:bodyPr wrap="none" rtlCol="0">
            <a:spAutoFit/>
          </a:bodyPr>
          <a:lstStyle/>
          <a:p>
            <a:r>
              <a:rPr lang="en-US" dirty="0" smtClean="0"/>
              <a:t>Protocol</a:t>
            </a:r>
            <a:endParaRPr lang="en-US" dirty="0"/>
          </a:p>
        </p:txBody>
      </p:sp>
      <p:cxnSp>
        <p:nvCxnSpPr>
          <p:cNvPr id="43" name="Straight Arrow Connector 42"/>
          <p:cNvCxnSpPr>
            <a:stCxn id="42" idx="0"/>
            <a:endCxn id="47" idx="2"/>
          </p:cNvCxnSpPr>
          <p:nvPr/>
        </p:nvCxnSpPr>
        <p:spPr>
          <a:xfrm flipH="1" flipV="1">
            <a:off x="872760" y="5030386"/>
            <a:ext cx="1071" cy="35432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184537" y="4661054"/>
            <a:ext cx="1376446" cy="369332"/>
          </a:xfrm>
          <a:prstGeom prst="rect">
            <a:avLst/>
          </a:prstGeom>
          <a:noFill/>
          <a:ln>
            <a:solidFill>
              <a:schemeClr val="tx1"/>
            </a:solidFill>
          </a:ln>
          <a:effectLst/>
        </p:spPr>
        <p:txBody>
          <a:bodyPr wrap="square" rtlCol="0">
            <a:spAutoFit/>
          </a:bodyPr>
          <a:lstStyle/>
          <a:p>
            <a:pPr algn="ctr"/>
            <a:r>
              <a:rPr lang="en-US" dirty="0" smtClean="0"/>
              <a:t>Nature</a:t>
            </a:r>
            <a:endParaRPr lang="en-US" dirty="0"/>
          </a:p>
        </p:txBody>
      </p:sp>
      <p:cxnSp>
        <p:nvCxnSpPr>
          <p:cNvPr id="49" name="Straight Arrow Connector 48"/>
          <p:cNvCxnSpPr>
            <a:stCxn id="47" idx="0"/>
            <a:endCxn id="3" idx="2"/>
          </p:cNvCxnSpPr>
          <p:nvPr/>
        </p:nvCxnSpPr>
        <p:spPr>
          <a:xfrm flipV="1">
            <a:off x="872760" y="4267078"/>
            <a:ext cx="1071" cy="39397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56" name="TextBox 55"/>
          <p:cNvSpPr txBox="1"/>
          <p:nvPr/>
        </p:nvSpPr>
        <p:spPr>
          <a:xfrm>
            <a:off x="7733633" y="3594195"/>
            <a:ext cx="1148071" cy="646331"/>
          </a:xfrm>
          <a:prstGeom prst="rect">
            <a:avLst/>
          </a:prstGeom>
          <a:noFill/>
        </p:spPr>
        <p:txBody>
          <a:bodyPr wrap="square" rtlCol="0">
            <a:spAutoFit/>
          </a:bodyPr>
          <a:lstStyle/>
          <a:p>
            <a:r>
              <a:rPr lang="en-US" dirty="0" smtClean="0"/>
              <a:t>Published Article</a:t>
            </a:r>
          </a:p>
        </p:txBody>
      </p:sp>
      <p:sp>
        <p:nvSpPr>
          <p:cNvPr id="60" name="TextBox 59"/>
          <p:cNvSpPr txBox="1"/>
          <p:nvPr/>
        </p:nvSpPr>
        <p:spPr>
          <a:xfrm>
            <a:off x="186679" y="6166309"/>
            <a:ext cx="1376446" cy="646331"/>
          </a:xfrm>
          <a:prstGeom prst="rect">
            <a:avLst/>
          </a:prstGeom>
          <a:noFill/>
          <a:ln>
            <a:solidFill>
              <a:schemeClr val="tx1"/>
            </a:solidFill>
          </a:ln>
          <a:effectLst/>
        </p:spPr>
        <p:txBody>
          <a:bodyPr wrap="square" rtlCol="0">
            <a:spAutoFit/>
          </a:bodyPr>
          <a:lstStyle/>
          <a:p>
            <a:pPr algn="ctr"/>
            <a:r>
              <a:rPr lang="en-US" dirty="0" smtClean="0"/>
              <a:t>Scientific Question</a:t>
            </a:r>
            <a:endParaRPr lang="en-US" dirty="0"/>
          </a:p>
        </p:txBody>
      </p:sp>
      <p:cxnSp>
        <p:nvCxnSpPr>
          <p:cNvPr id="70" name="Straight Arrow Connector 69"/>
          <p:cNvCxnSpPr>
            <a:stCxn id="60" idx="0"/>
            <a:endCxn id="42" idx="2"/>
          </p:cNvCxnSpPr>
          <p:nvPr/>
        </p:nvCxnSpPr>
        <p:spPr>
          <a:xfrm flipH="1" flipV="1">
            <a:off x="873831" y="5884471"/>
            <a:ext cx="1071" cy="281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179328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What Problem Does Reproducibility Solve?</a:t>
            </a:r>
          </a:p>
        </p:txBody>
      </p:sp>
      <p:sp>
        <p:nvSpPr>
          <p:cNvPr id="4" name="Text Placeholder 3"/>
          <p:cNvSpPr>
            <a:spLocks noGrp="1"/>
          </p:cNvSpPr>
          <p:nvPr>
            <p:ph type="body" idx="1"/>
          </p:nvPr>
        </p:nvSpPr>
        <p:spPr/>
        <p:txBody>
          <a:bodyPr/>
          <a:lstStyle/>
          <a:p>
            <a:r>
              <a:rPr lang="en-US" dirty="0" smtClean="0"/>
              <a:t>What we get</a:t>
            </a:r>
            <a:endParaRPr lang="en-US" dirty="0"/>
          </a:p>
        </p:txBody>
      </p:sp>
      <p:sp>
        <p:nvSpPr>
          <p:cNvPr id="3" name="Content Placeholder 2"/>
          <p:cNvSpPr>
            <a:spLocks noGrp="1"/>
          </p:cNvSpPr>
          <p:nvPr>
            <p:ph sz="half" idx="2"/>
          </p:nvPr>
        </p:nvSpPr>
        <p:spPr>
          <a:xfrm>
            <a:off x="457200" y="2174875"/>
            <a:ext cx="4040188" cy="2626248"/>
          </a:xfrm>
        </p:spPr>
        <p:txBody>
          <a:bodyPr>
            <a:normAutofit/>
          </a:bodyPr>
          <a:lstStyle/>
          <a:p>
            <a:r>
              <a:rPr lang="en-US" dirty="0" smtClean="0"/>
              <a:t>Transparency</a:t>
            </a:r>
          </a:p>
          <a:p>
            <a:r>
              <a:rPr lang="en-US" dirty="0" smtClean="0"/>
              <a:t>Data Availability</a:t>
            </a:r>
          </a:p>
          <a:p>
            <a:r>
              <a:rPr lang="en-US" dirty="0" smtClean="0"/>
              <a:t>Software / Methods Availability</a:t>
            </a:r>
          </a:p>
          <a:p>
            <a:r>
              <a:rPr lang="en-US" dirty="0" smtClean="0"/>
              <a:t>Improved Transfer of Knowledge</a:t>
            </a:r>
          </a:p>
        </p:txBody>
      </p:sp>
      <p:sp>
        <p:nvSpPr>
          <p:cNvPr id="5" name="Text Placeholder 4"/>
          <p:cNvSpPr>
            <a:spLocks noGrp="1"/>
          </p:cNvSpPr>
          <p:nvPr>
            <p:ph type="body" sz="quarter" idx="3"/>
          </p:nvPr>
        </p:nvSpPr>
        <p:spPr/>
        <p:txBody>
          <a:bodyPr/>
          <a:lstStyle/>
          <a:p>
            <a:r>
              <a:rPr lang="en-US" dirty="0" smtClean="0"/>
              <a:t>What we do not get</a:t>
            </a:r>
            <a:endParaRPr lang="en-US" dirty="0"/>
          </a:p>
        </p:txBody>
      </p:sp>
      <p:sp>
        <p:nvSpPr>
          <p:cNvPr id="6" name="Content Placeholder 5"/>
          <p:cNvSpPr>
            <a:spLocks noGrp="1"/>
          </p:cNvSpPr>
          <p:nvPr>
            <p:ph sz="quarter" idx="4"/>
          </p:nvPr>
        </p:nvSpPr>
        <p:spPr>
          <a:xfrm>
            <a:off x="4645025" y="2174875"/>
            <a:ext cx="4041775" cy="2165675"/>
          </a:xfrm>
        </p:spPr>
        <p:txBody>
          <a:bodyPr/>
          <a:lstStyle/>
          <a:p>
            <a:r>
              <a:rPr lang="en-US" dirty="0"/>
              <a:t>Validity / </a:t>
            </a:r>
            <a:r>
              <a:rPr lang="en-US" dirty="0" smtClean="0"/>
              <a:t>Correctness of the analysis</a:t>
            </a:r>
          </a:p>
          <a:p>
            <a:endParaRPr lang="en-US" dirty="0"/>
          </a:p>
          <a:p>
            <a:pPr marL="0" indent="0">
              <a:buNone/>
            </a:pPr>
            <a:endParaRPr lang="en-US" dirty="0"/>
          </a:p>
        </p:txBody>
      </p:sp>
      <p:sp>
        <p:nvSpPr>
          <p:cNvPr id="7" name="Rectangle 6"/>
          <p:cNvSpPr/>
          <p:nvPr/>
        </p:nvSpPr>
        <p:spPr>
          <a:xfrm>
            <a:off x="457200" y="4822513"/>
            <a:ext cx="8229600" cy="523220"/>
          </a:xfrm>
          <a:prstGeom prst="rect">
            <a:avLst/>
          </a:prstGeom>
        </p:spPr>
        <p:txBody>
          <a:bodyPr wrap="square">
            <a:spAutoFit/>
          </a:bodyPr>
          <a:lstStyle/>
          <a:p>
            <a:r>
              <a:rPr lang="en-US" sz="2800" i="1" dirty="0"/>
              <a:t>An analysis can be reproducible and still be wrong</a:t>
            </a:r>
          </a:p>
        </p:txBody>
      </p:sp>
      <p:sp>
        <p:nvSpPr>
          <p:cNvPr id="8" name="Rectangle 7"/>
          <p:cNvSpPr/>
          <p:nvPr/>
        </p:nvSpPr>
        <p:spPr>
          <a:xfrm>
            <a:off x="457200" y="6034482"/>
            <a:ext cx="8229600" cy="523220"/>
          </a:xfrm>
          <a:prstGeom prst="rect">
            <a:avLst/>
          </a:prstGeom>
        </p:spPr>
        <p:txBody>
          <a:bodyPr wrap="square">
            <a:spAutoFit/>
          </a:bodyPr>
          <a:lstStyle/>
          <a:p>
            <a:r>
              <a:rPr lang="en-US" sz="2800" dirty="0" smtClean="0"/>
              <a:t>Does requiring reproducibility deter bad analysis?</a:t>
            </a:r>
            <a:endParaRPr lang="en-US" sz="2800" dirty="0"/>
          </a:p>
        </p:txBody>
      </p:sp>
      <p:sp>
        <p:nvSpPr>
          <p:cNvPr id="9" name="Rectangle 8"/>
          <p:cNvSpPr/>
          <p:nvPr/>
        </p:nvSpPr>
        <p:spPr>
          <a:xfrm>
            <a:off x="457200" y="5419722"/>
            <a:ext cx="8229600" cy="523220"/>
          </a:xfrm>
          <a:prstGeom prst="rect">
            <a:avLst/>
          </a:prstGeom>
        </p:spPr>
        <p:txBody>
          <a:bodyPr wrap="square">
            <a:spAutoFit/>
          </a:bodyPr>
          <a:lstStyle/>
          <a:p>
            <a:r>
              <a:rPr lang="en-US" sz="2800" dirty="0" smtClean="0"/>
              <a:t>We want to know “can we trust this analysis?”</a:t>
            </a:r>
            <a:endParaRPr lang="en-US" sz="2800" dirty="0"/>
          </a:p>
        </p:txBody>
      </p:sp>
    </p:spTree>
    <p:extLst>
      <p:ext uri="{BB962C8B-B14F-4D97-AF65-F5344CB8AC3E}">
        <p14:creationId xmlns:p14="http://schemas.microsoft.com/office/powerpoint/2010/main" val="124964636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Problems with Reproducibility</a:t>
            </a:r>
            <a:endParaRPr lang="en-US" sz="4000" dirty="0"/>
          </a:p>
        </p:txBody>
      </p:sp>
      <p:sp>
        <p:nvSpPr>
          <p:cNvPr id="3" name="Content Placeholder 2"/>
          <p:cNvSpPr>
            <a:spLocks noGrp="1"/>
          </p:cNvSpPr>
          <p:nvPr>
            <p:ph idx="1"/>
          </p:nvPr>
        </p:nvSpPr>
        <p:spPr/>
        <p:txBody>
          <a:bodyPr>
            <a:normAutofit/>
          </a:bodyPr>
          <a:lstStyle/>
          <a:p>
            <a:pPr marL="0" indent="0">
              <a:buNone/>
            </a:pPr>
            <a:r>
              <a:rPr lang="en-US" dirty="0" smtClean="0"/>
              <a:t>The premise of reproducible research is that with data/code available, people can check each other and the whole system is self-correcting</a:t>
            </a:r>
          </a:p>
          <a:p>
            <a:r>
              <a:rPr lang="en-US" dirty="0" smtClean="0"/>
              <a:t>Addresses the most “downstream” aspect of the research process – post-publication</a:t>
            </a:r>
          </a:p>
          <a:p>
            <a:r>
              <a:rPr lang="en-US" dirty="0" smtClean="0"/>
              <a:t>Assumes everyone plays by the same rules and wants to achieve the same goals (i.e. scientific discovery)</a:t>
            </a:r>
          </a:p>
        </p:txBody>
      </p:sp>
    </p:spTree>
    <p:extLst>
      <p:ext uri="{BB962C8B-B14F-4D97-AF65-F5344CB8AC3E}">
        <p14:creationId xmlns:p14="http://schemas.microsoft.com/office/powerpoint/2010/main" val="402015717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1882</TotalTime>
  <Words>1522</Words>
  <Application>Microsoft Macintosh PowerPoint</Application>
  <PresentationFormat>On-screen Show (4:3)</PresentationFormat>
  <Paragraphs>219</Paragraphs>
  <Slides>30</Slides>
  <Notes>9</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Reproducible Research with Evidence-based Data Analysis</vt:lpstr>
      <vt:lpstr>Coming Soon!</vt:lpstr>
      <vt:lpstr>Replication and Reproducibility</vt:lpstr>
      <vt:lpstr>Background: Underlying Trends</vt:lpstr>
      <vt:lpstr>The Result?</vt:lpstr>
      <vt:lpstr>What is Reproducible Research?</vt:lpstr>
      <vt:lpstr>What is Reproducible Research?</vt:lpstr>
      <vt:lpstr>What Problem Does Reproducibility Solve?</vt:lpstr>
      <vt:lpstr>Problems with Reproducibility</vt:lpstr>
      <vt:lpstr>An Analogy from Asthma</vt:lpstr>
      <vt:lpstr>Scientific Dissemination Process</vt:lpstr>
      <vt:lpstr>Scientific Dissemination Process</vt:lpstr>
      <vt:lpstr>Reproducible Research at Biostatistics</vt:lpstr>
      <vt:lpstr>Who Reproduces Research?</vt:lpstr>
      <vt:lpstr>Who Reproduces Research?</vt:lpstr>
      <vt:lpstr>The Story So Far</vt:lpstr>
      <vt:lpstr>Evidence-based Data Analysis</vt:lpstr>
      <vt:lpstr>Evidence-based Histogram Bin Width</vt:lpstr>
      <vt:lpstr>Evidence-based Data Analysis</vt:lpstr>
      <vt:lpstr>Deterministic Statistical Machine</vt:lpstr>
      <vt:lpstr>Case Study: Estimating Acute Effects of Ambient Air Pollution Exposure</vt:lpstr>
      <vt:lpstr>New York Data</vt:lpstr>
      <vt:lpstr>Case Study: Estimating Acute Effects of Ambient Air Pollution Exposure</vt:lpstr>
      <vt:lpstr>DSM Modules for Time Series Studies of Air Pollution and Health</vt:lpstr>
      <vt:lpstr>DSM Output</vt:lpstr>
      <vt:lpstr>Where to Go From Here?</vt:lpstr>
      <vt:lpstr>Cochrane Collaboration</vt:lpstr>
      <vt:lpstr>Cochrane Collaboration</vt:lpstr>
      <vt:lpstr>A Curated Library of Data Analysis</vt:lpstr>
      <vt:lpstr>Summary</vt:lpstr>
    </vt:vector>
  </TitlesOfParts>
  <Company>Johns Hopkins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Reproducible Research with Evidence-based Data Analysis</dc:title>
  <dc:creator>Roger Peng</dc:creator>
  <cp:lastModifiedBy>Roger Peng</cp:lastModifiedBy>
  <cp:revision>130</cp:revision>
  <dcterms:created xsi:type="dcterms:W3CDTF">2013-08-06T14:01:44Z</dcterms:created>
  <dcterms:modified xsi:type="dcterms:W3CDTF">2013-11-24T20:25:32Z</dcterms:modified>
</cp:coreProperties>
</file>

<file path=docProps/thumbnail.jpeg>
</file>